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114" r:id="rId1"/>
  </p:sldMasterIdLst>
  <p:notesMasterIdLst>
    <p:notesMasterId r:id="rId21"/>
  </p:notesMasterIdLst>
  <p:sldIdLst>
    <p:sldId id="259" r:id="rId2"/>
    <p:sldId id="261" r:id="rId3"/>
    <p:sldId id="343" r:id="rId4"/>
    <p:sldId id="3312" r:id="rId5"/>
    <p:sldId id="299" r:id="rId6"/>
    <p:sldId id="4177" r:id="rId7"/>
    <p:sldId id="3309" r:id="rId8"/>
    <p:sldId id="3307" r:id="rId9"/>
    <p:sldId id="4178" r:id="rId10"/>
    <p:sldId id="3310" r:id="rId11"/>
    <p:sldId id="4175" r:id="rId12"/>
    <p:sldId id="4147" r:id="rId13"/>
    <p:sldId id="258" r:id="rId14"/>
    <p:sldId id="4167" r:id="rId15"/>
    <p:sldId id="260" r:id="rId16"/>
    <p:sldId id="4176" r:id="rId17"/>
    <p:sldId id="4169" r:id="rId18"/>
    <p:sldId id="4170" r:id="rId19"/>
    <p:sldId id="342" r:id="rId20"/>
  </p:sldIdLst>
  <p:sldSz cx="12192000" cy="6858000"/>
  <p:notesSz cx="6858000" cy="9945688"/>
  <p:defaultTex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576" userDrawn="1">
          <p15:clr>
            <a:srgbClr val="A4A3A4"/>
          </p15:clr>
        </p15:guide>
        <p15:guide id="3" pos="3840" userDrawn="1">
          <p15:clr>
            <a:srgbClr val="A4A3A4"/>
          </p15:clr>
        </p15:guide>
        <p15:guide id="4"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7" autoAdjust="0"/>
    <p:restoredTop sz="81119" autoAdjust="0"/>
  </p:normalViewPr>
  <p:slideViewPr>
    <p:cSldViewPr showGuides="1">
      <p:cViewPr varScale="1">
        <p:scale>
          <a:sx n="92" d="100"/>
          <a:sy n="92" d="100"/>
        </p:scale>
        <p:origin x="1326" y="90"/>
      </p:cViewPr>
      <p:guideLst>
        <p:guide orient="horz" pos="2160"/>
        <p:guide orient="horz" pos="576"/>
        <p:guide pos="3840"/>
        <p:guide pos="384"/>
      </p:guideLst>
    </p:cSldViewPr>
  </p:slideViewPr>
  <p:outlineViewPr>
    <p:cViewPr>
      <p:scale>
        <a:sx n="33" d="100"/>
        <a:sy n="33" d="100"/>
      </p:scale>
      <p:origin x="0" y="12304"/>
    </p:cViewPr>
  </p:outlin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5FFAF-B7D9-4CA7-A57B-753A794DA169}"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B1EE1537-3711-499C-9D0C-A4514D400DAF}">
      <dgm:prSet/>
      <dgm:spPr>
        <a:gradFill rotWithShape="0">
          <a:gsLst>
            <a:gs pos="100000">
              <a:schemeClr val="accent1"/>
            </a:gs>
            <a:gs pos="100000">
              <a:schemeClr val="accent3">
                <a:hueOff val="0"/>
                <a:satOff val="0"/>
                <a:lumOff val="0"/>
                <a:alphaOff val="0"/>
                <a:shade val="94000"/>
                <a:lumMod val="94000"/>
              </a:schemeClr>
            </a:gs>
          </a:gsLst>
        </a:gradFill>
      </dgm:spPr>
      <dgm:t>
        <a:bodyPr/>
        <a:lstStyle/>
        <a:p>
          <a:r>
            <a:rPr lang="en-US" dirty="0"/>
            <a:t>MPWCT Negotiating Team appointed</a:t>
          </a:r>
        </a:p>
      </dgm:t>
    </dgm:pt>
    <dgm:pt modelId="{36B033B1-6919-4F59-A2F0-D2ADD8E2C264}" type="parTrans" cxnId="{E2308000-2552-4E32-8EAC-4DEE74D754D1}">
      <dgm:prSet/>
      <dgm:spPr/>
      <dgm:t>
        <a:bodyPr/>
        <a:lstStyle/>
        <a:p>
          <a:endParaRPr lang="en-US"/>
        </a:p>
      </dgm:t>
    </dgm:pt>
    <dgm:pt modelId="{3502E109-99BE-4563-B008-5598714D865B}" type="sibTrans" cxnId="{E2308000-2552-4E32-8EAC-4DEE74D754D1}">
      <dgm:prSet/>
      <dgm:spPr/>
      <dgm:t>
        <a:bodyPr/>
        <a:lstStyle/>
        <a:p>
          <a:endParaRPr lang="en-US"/>
        </a:p>
      </dgm:t>
    </dgm:pt>
    <dgm:pt modelId="{59FC42AD-5C06-491C-BF02-C00DEA23300B}">
      <dgm:prSet/>
      <dgm:spPr>
        <a:solidFill>
          <a:schemeClr val="accent1">
            <a:lumMod val="20000"/>
            <a:lumOff val="80000"/>
            <a:alpha val="90000"/>
          </a:schemeClr>
        </a:solidFill>
      </dgm:spPr>
      <dgm:t>
        <a:bodyPr/>
        <a:lstStyle/>
        <a:p>
          <a:r>
            <a:rPr lang="en-US"/>
            <a:t>Che Wilson</a:t>
          </a:r>
        </a:p>
      </dgm:t>
    </dgm:pt>
    <dgm:pt modelId="{408CA7E3-000B-46AF-9563-BDD67A12DB5A}" type="parTrans" cxnId="{3FBDCCD1-BF2D-494B-B9F0-2A6E73091366}">
      <dgm:prSet/>
      <dgm:spPr/>
      <dgm:t>
        <a:bodyPr/>
        <a:lstStyle/>
        <a:p>
          <a:endParaRPr lang="en-US"/>
        </a:p>
      </dgm:t>
    </dgm:pt>
    <dgm:pt modelId="{41ACD2E6-5E10-4423-B065-DB78C342804B}" type="sibTrans" cxnId="{3FBDCCD1-BF2D-494B-B9F0-2A6E73091366}">
      <dgm:prSet/>
      <dgm:spPr/>
      <dgm:t>
        <a:bodyPr/>
        <a:lstStyle/>
        <a:p>
          <a:endParaRPr lang="en-US"/>
        </a:p>
      </dgm:t>
    </dgm:pt>
    <dgm:pt modelId="{8E2B7880-6E53-4A60-9CBB-B89CBD36BE80}">
      <dgm:prSet/>
      <dgm:spPr>
        <a:solidFill>
          <a:schemeClr val="accent1">
            <a:lumMod val="20000"/>
            <a:lumOff val="80000"/>
            <a:alpha val="90000"/>
          </a:schemeClr>
        </a:solidFill>
      </dgm:spPr>
      <dgm:t>
        <a:bodyPr/>
        <a:lstStyle/>
        <a:p>
          <a:r>
            <a:rPr lang="en-US"/>
            <a:t>Richard Steedman</a:t>
          </a:r>
        </a:p>
      </dgm:t>
    </dgm:pt>
    <dgm:pt modelId="{827B1FAE-F67A-48B4-9737-FAD95EE7E4F6}" type="parTrans" cxnId="{7994E9E9-479F-4EF0-A72D-63E3B410DF2E}">
      <dgm:prSet/>
      <dgm:spPr/>
      <dgm:t>
        <a:bodyPr/>
        <a:lstStyle/>
        <a:p>
          <a:endParaRPr lang="en-US"/>
        </a:p>
      </dgm:t>
    </dgm:pt>
    <dgm:pt modelId="{F497B72A-C4E4-423F-9859-FE97FB005E5A}" type="sibTrans" cxnId="{7994E9E9-479F-4EF0-A72D-63E3B410DF2E}">
      <dgm:prSet/>
      <dgm:spPr/>
      <dgm:t>
        <a:bodyPr/>
        <a:lstStyle/>
        <a:p>
          <a:endParaRPr lang="en-US"/>
        </a:p>
      </dgm:t>
    </dgm:pt>
    <dgm:pt modelId="{38776F12-DA39-4449-AAAA-A6CD908CC718}">
      <dgm:prSet/>
      <dgm:spPr>
        <a:solidFill>
          <a:schemeClr val="accent1">
            <a:lumMod val="20000"/>
            <a:lumOff val="80000"/>
            <a:alpha val="90000"/>
          </a:schemeClr>
        </a:solidFill>
      </dgm:spPr>
      <dgm:t>
        <a:bodyPr/>
        <a:lstStyle/>
        <a:p>
          <a:r>
            <a:rPr lang="en-NZ" dirty="0"/>
            <a:t>Tama Potaka</a:t>
          </a:r>
          <a:endParaRPr lang="en-US" dirty="0"/>
        </a:p>
      </dgm:t>
    </dgm:pt>
    <dgm:pt modelId="{F0783CDF-A365-41AB-8B3C-969B5CBBC5AA}" type="parTrans" cxnId="{5CAD9D5A-1759-44F4-9EAA-BCEE991C59D1}">
      <dgm:prSet/>
      <dgm:spPr/>
      <dgm:t>
        <a:bodyPr/>
        <a:lstStyle/>
        <a:p>
          <a:endParaRPr lang="en-US"/>
        </a:p>
      </dgm:t>
    </dgm:pt>
    <dgm:pt modelId="{C31B388B-44C7-4817-A432-9DDA0617986E}" type="sibTrans" cxnId="{5CAD9D5A-1759-44F4-9EAA-BCEE991C59D1}">
      <dgm:prSet/>
      <dgm:spPr/>
      <dgm:t>
        <a:bodyPr/>
        <a:lstStyle/>
        <a:p>
          <a:endParaRPr lang="en-US"/>
        </a:p>
      </dgm:t>
    </dgm:pt>
    <dgm:pt modelId="{7C5E6432-0D28-4177-9EEA-93310ECEE11D}">
      <dgm:prSet/>
      <dgm:spPr>
        <a:solidFill>
          <a:schemeClr val="accent1">
            <a:lumMod val="20000"/>
            <a:lumOff val="80000"/>
            <a:alpha val="90000"/>
          </a:schemeClr>
        </a:solidFill>
      </dgm:spPr>
      <dgm:t>
        <a:bodyPr/>
        <a:lstStyle/>
        <a:p>
          <a:r>
            <a:rPr lang="en-NZ" dirty="0"/>
            <a:t>Tracey </a:t>
          </a:r>
          <a:r>
            <a:rPr lang="en-NZ" dirty="0" err="1"/>
            <a:t>Hiroa</a:t>
          </a:r>
          <a:endParaRPr lang="en-US" dirty="0"/>
        </a:p>
      </dgm:t>
    </dgm:pt>
    <dgm:pt modelId="{F6E89ED6-AE3C-4FA1-9AB8-3E918FD8389F}" type="parTrans" cxnId="{408FF440-578D-4941-A6FD-A535FC0C1FFD}">
      <dgm:prSet/>
      <dgm:spPr/>
      <dgm:t>
        <a:bodyPr/>
        <a:lstStyle/>
        <a:p>
          <a:endParaRPr lang="en-US"/>
        </a:p>
      </dgm:t>
    </dgm:pt>
    <dgm:pt modelId="{70336DDE-EC3F-4FB4-B160-8AC8CA6E53B8}" type="sibTrans" cxnId="{408FF440-578D-4941-A6FD-A535FC0C1FFD}">
      <dgm:prSet/>
      <dgm:spPr/>
      <dgm:t>
        <a:bodyPr/>
        <a:lstStyle/>
        <a:p>
          <a:endParaRPr lang="en-US"/>
        </a:p>
      </dgm:t>
    </dgm:pt>
    <dgm:pt modelId="{36BE8C54-4A40-4A26-8671-20B9C2205D72}">
      <dgm:prSet/>
      <dgm:spPr>
        <a:gradFill rotWithShape="0">
          <a:gsLst>
            <a:gs pos="100000">
              <a:schemeClr val="accent1"/>
            </a:gs>
            <a:gs pos="100000">
              <a:schemeClr val="accent3">
                <a:hueOff val="0"/>
                <a:satOff val="0"/>
                <a:lumOff val="0"/>
                <a:alphaOff val="0"/>
                <a:shade val="94000"/>
                <a:lumMod val="94000"/>
              </a:schemeClr>
            </a:gs>
          </a:gsLst>
        </a:gradFill>
      </dgm:spPr>
      <dgm:t>
        <a:bodyPr/>
        <a:lstStyle/>
        <a:p>
          <a:r>
            <a:rPr lang="en-NZ"/>
            <a:t>Crown Chief Negotiator</a:t>
          </a:r>
          <a:endParaRPr lang="en-US"/>
        </a:p>
      </dgm:t>
    </dgm:pt>
    <dgm:pt modelId="{47DB9C39-E286-40BC-B307-B742655180B8}" type="parTrans" cxnId="{19939089-5BBB-49CA-8DB0-ABCDF9C67834}">
      <dgm:prSet/>
      <dgm:spPr/>
      <dgm:t>
        <a:bodyPr/>
        <a:lstStyle/>
        <a:p>
          <a:endParaRPr lang="en-US"/>
        </a:p>
      </dgm:t>
    </dgm:pt>
    <dgm:pt modelId="{B4CC18BA-75C6-4F25-835F-9E3C93A6CB10}" type="sibTrans" cxnId="{19939089-5BBB-49CA-8DB0-ABCDF9C67834}">
      <dgm:prSet/>
      <dgm:spPr/>
      <dgm:t>
        <a:bodyPr/>
        <a:lstStyle/>
        <a:p>
          <a:endParaRPr lang="en-US"/>
        </a:p>
      </dgm:t>
    </dgm:pt>
    <dgm:pt modelId="{7F781F55-4979-41CD-AA28-D1BB0462AA11}">
      <dgm:prSet/>
      <dgm:spPr>
        <a:solidFill>
          <a:schemeClr val="accent1">
            <a:lumMod val="20000"/>
            <a:lumOff val="80000"/>
            <a:alpha val="90000"/>
          </a:schemeClr>
        </a:solidFill>
      </dgm:spPr>
      <dgm:t>
        <a:bodyPr/>
        <a:lstStyle/>
        <a:p>
          <a:r>
            <a:rPr lang="en-NZ"/>
            <a:t>Katherine Gordon (Resigned February 2022)</a:t>
          </a:r>
          <a:endParaRPr lang="en-US"/>
        </a:p>
      </dgm:t>
    </dgm:pt>
    <dgm:pt modelId="{5C25B2F3-C69D-4807-9E25-AD4E1458DA2C}" type="parTrans" cxnId="{DCA8743E-3C41-459C-8677-53EEE7FEEBDD}">
      <dgm:prSet/>
      <dgm:spPr/>
      <dgm:t>
        <a:bodyPr/>
        <a:lstStyle/>
        <a:p>
          <a:endParaRPr lang="en-US"/>
        </a:p>
      </dgm:t>
    </dgm:pt>
    <dgm:pt modelId="{48CCA7B2-3CB9-46B3-A718-4EC8C5F392E6}" type="sibTrans" cxnId="{DCA8743E-3C41-459C-8677-53EEE7FEEBDD}">
      <dgm:prSet/>
      <dgm:spPr/>
      <dgm:t>
        <a:bodyPr/>
        <a:lstStyle/>
        <a:p>
          <a:endParaRPr lang="en-US"/>
        </a:p>
      </dgm:t>
    </dgm:pt>
    <dgm:pt modelId="{B23A7CFE-790B-41AF-B743-047618917283}">
      <dgm:prSet/>
      <dgm:spPr>
        <a:solidFill>
          <a:schemeClr val="accent1">
            <a:lumMod val="20000"/>
            <a:lumOff val="80000"/>
            <a:alpha val="90000"/>
          </a:schemeClr>
        </a:solidFill>
      </dgm:spPr>
      <dgm:t>
        <a:bodyPr/>
        <a:lstStyle/>
        <a:p>
          <a:r>
            <a:rPr lang="en-NZ" dirty="0"/>
            <a:t>Glenn Webber (Resigned 10 March 2022)</a:t>
          </a:r>
          <a:endParaRPr lang="en-US" dirty="0"/>
        </a:p>
      </dgm:t>
    </dgm:pt>
    <dgm:pt modelId="{9778A472-1D1E-4657-8C17-F0EC53E51EC2}" type="parTrans" cxnId="{84D58432-45C2-451A-91C8-5EFF1C56CE81}">
      <dgm:prSet/>
      <dgm:spPr/>
      <dgm:t>
        <a:bodyPr/>
        <a:lstStyle/>
        <a:p>
          <a:endParaRPr lang="en-US"/>
        </a:p>
      </dgm:t>
    </dgm:pt>
    <dgm:pt modelId="{6B9AFF9A-6888-4E9F-99D0-2B4AC5CA25E3}" type="sibTrans" cxnId="{84D58432-45C2-451A-91C8-5EFF1C56CE81}">
      <dgm:prSet/>
      <dgm:spPr/>
      <dgm:t>
        <a:bodyPr/>
        <a:lstStyle/>
        <a:p>
          <a:endParaRPr lang="en-US"/>
        </a:p>
      </dgm:t>
    </dgm:pt>
    <dgm:pt modelId="{8D1D0B29-D0B9-40A9-83C1-C533F8917598}">
      <dgm:prSet/>
      <dgm:spPr>
        <a:solidFill>
          <a:schemeClr val="accent1">
            <a:lumMod val="20000"/>
            <a:lumOff val="80000"/>
            <a:alpha val="90000"/>
          </a:schemeClr>
        </a:solidFill>
      </dgm:spPr>
      <dgm:t>
        <a:bodyPr/>
        <a:lstStyle/>
        <a:p>
          <a:r>
            <a:rPr lang="en-NZ" dirty="0"/>
            <a:t>David Tapsell 1 April 2022)</a:t>
          </a:r>
          <a:endParaRPr lang="en-US" dirty="0"/>
        </a:p>
      </dgm:t>
    </dgm:pt>
    <dgm:pt modelId="{D4A75353-088C-45A8-AACD-73554F4F0261}" type="parTrans" cxnId="{E2A9EA4C-7D57-4F06-A27C-59171B13A0D0}">
      <dgm:prSet/>
      <dgm:spPr/>
      <dgm:t>
        <a:bodyPr/>
        <a:lstStyle/>
        <a:p>
          <a:endParaRPr lang="en-US"/>
        </a:p>
      </dgm:t>
    </dgm:pt>
    <dgm:pt modelId="{FE8A83F0-F6CA-4D98-AEE4-EC88055BD7CE}" type="sibTrans" cxnId="{E2A9EA4C-7D57-4F06-A27C-59171B13A0D0}">
      <dgm:prSet/>
      <dgm:spPr/>
      <dgm:t>
        <a:bodyPr/>
        <a:lstStyle/>
        <a:p>
          <a:endParaRPr lang="en-US"/>
        </a:p>
      </dgm:t>
    </dgm:pt>
    <dgm:pt modelId="{0FD6938D-0EA8-490A-BF9F-102BF93321AB}">
      <dgm:prSet/>
      <dgm:spPr>
        <a:solidFill>
          <a:schemeClr val="accent1">
            <a:lumMod val="20000"/>
            <a:lumOff val="80000"/>
            <a:alpha val="90000"/>
          </a:schemeClr>
        </a:solidFill>
      </dgm:spPr>
      <dgm:t>
        <a:bodyPr/>
        <a:lstStyle/>
        <a:p>
          <a:r>
            <a:rPr lang="en-US" dirty="0"/>
            <a:t>Appointed Nov 2021</a:t>
          </a:r>
        </a:p>
      </dgm:t>
    </dgm:pt>
    <dgm:pt modelId="{9B58B5C7-CB23-4141-BD3C-6DCE4E8D0EE9}" type="parTrans" cxnId="{B595023A-EBA1-4165-B02B-28083E8CCEBC}">
      <dgm:prSet/>
      <dgm:spPr/>
      <dgm:t>
        <a:bodyPr/>
        <a:lstStyle/>
        <a:p>
          <a:endParaRPr lang="en-NZ"/>
        </a:p>
      </dgm:t>
    </dgm:pt>
    <dgm:pt modelId="{53A852D9-4590-4251-A302-BB4EB596B1F5}" type="sibTrans" cxnId="{B595023A-EBA1-4165-B02B-28083E8CCEBC}">
      <dgm:prSet/>
      <dgm:spPr/>
      <dgm:t>
        <a:bodyPr/>
        <a:lstStyle/>
        <a:p>
          <a:endParaRPr lang="en-NZ"/>
        </a:p>
      </dgm:t>
    </dgm:pt>
    <dgm:pt modelId="{EAC1F5D6-BCCF-47DE-9C00-81571F33C738}">
      <dgm:prSet/>
      <dgm:spPr>
        <a:solidFill>
          <a:schemeClr val="accent1">
            <a:lumMod val="20000"/>
            <a:lumOff val="80000"/>
            <a:alpha val="90000"/>
          </a:schemeClr>
        </a:solidFill>
      </dgm:spPr>
      <dgm:t>
        <a:bodyPr/>
        <a:lstStyle/>
        <a:p>
          <a:endParaRPr lang="en-US" dirty="0"/>
        </a:p>
      </dgm:t>
    </dgm:pt>
    <dgm:pt modelId="{FBCE4FAD-1042-4A9B-AFF9-2C024CF5E4E5}" type="parTrans" cxnId="{F0430E1F-F83B-4744-B82C-41F889AEACD5}">
      <dgm:prSet/>
      <dgm:spPr/>
      <dgm:t>
        <a:bodyPr/>
        <a:lstStyle/>
        <a:p>
          <a:endParaRPr lang="en-NZ"/>
        </a:p>
      </dgm:t>
    </dgm:pt>
    <dgm:pt modelId="{BDA913DE-2203-42D9-9954-A2FAFF7A01FF}" type="sibTrans" cxnId="{F0430E1F-F83B-4744-B82C-41F889AEACD5}">
      <dgm:prSet/>
      <dgm:spPr/>
      <dgm:t>
        <a:bodyPr/>
        <a:lstStyle/>
        <a:p>
          <a:endParaRPr lang="en-NZ"/>
        </a:p>
      </dgm:t>
    </dgm:pt>
    <dgm:pt modelId="{9A4DD566-762A-447D-8484-E0D6820518FA}" type="pres">
      <dgm:prSet presAssocID="{1F15FFAF-B7D9-4CA7-A57B-753A794DA169}" presName="Name0" presStyleCnt="0">
        <dgm:presLayoutVars>
          <dgm:dir/>
          <dgm:animLvl val="lvl"/>
          <dgm:resizeHandles val="exact"/>
        </dgm:presLayoutVars>
      </dgm:prSet>
      <dgm:spPr/>
    </dgm:pt>
    <dgm:pt modelId="{25D75B2A-CFC0-497F-AA05-B3A50957844B}" type="pres">
      <dgm:prSet presAssocID="{B1EE1537-3711-499C-9D0C-A4514D400DAF}" presName="composite" presStyleCnt="0"/>
      <dgm:spPr/>
    </dgm:pt>
    <dgm:pt modelId="{A558A5F4-FE6C-474C-958E-F0BEDF057C01}" type="pres">
      <dgm:prSet presAssocID="{B1EE1537-3711-499C-9D0C-A4514D400DAF}" presName="parTx" presStyleLbl="alignNode1" presStyleIdx="0" presStyleCnt="2">
        <dgm:presLayoutVars>
          <dgm:chMax val="0"/>
          <dgm:chPref val="0"/>
          <dgm:bulletEnabled val="1"/>
        </dgm:presLayoutVars>
      </dgm:prSet>
      <dgm:spPr/>
    </dgm:pt>
    <dgm:pt modelId="{347413F2-CD1E-46B5-8991-08463DC1E367}" type="pres">
      <dgm:prSet presAssocID="{B1EE1537-3711-499C-9D0C-A4514D400DAF}" presName="desTx" presStyleLbl="alignAccFollowNode1" presStyleIdx="0" presStyleCnt="2">
        <dgm:presLayoutVars>
          <dgm:bulletEnabled val="1"/>
        </dgm:presLayoutVars>
      </dgm:prSet>
      <dgm:spPr/>
    </dgm:pt>
    <dgm:pt modelId="{2CF0D2F7-4D98-448C-B1B4-AAA5AAD66BB0}" type="pres">
      <dgm:prSet presAssocID="{3502E109-99BE-4563-B008-5598714D865B}" presName="space" presStyleCnt="0"/>
      <dgm:spPr/>
    </dgm:pt>
    <dgm:pt modelId="{AA7752FE-8346-4F36-9427-191F27A1F619}" type="pres">
      <dgm:prSet presAssocID="{36BE8C54-4A40-4A26-8671-20B9C2205D72}" presName="composite" presStyleCnt="0"/>
      <dgm:spPr/>
    </dgm:pt>
    <dgm:pt modelId="{DFD610C0-5774-46B1-9201-75097AD473CA}" type="pres">
      <dgm:prSet presAssocID="{36BE8C54-4A40-4A26-8671-20B9C2205D72}" presName="parTx" presStyleLbl="alignNode1" presStyleIdx="1" presStyleCnt="2">
        <dgm:presLayoutVars>
          <dgm:chMax val="0"/>
          <dgm:chPref val="0"/>
          <dgm:bulletEnabled val="1"/>
        </dgm:presLayoutVars>
      </dgm:prSet>
      <dgm:spPr/>
    </dgm:pt>
    <dgm:pt modelId="{23B94047-C6EE-45C3-A3CD-6597ABE89D07}" type="pres">
      <dgm:prSet presAssocID="{36BE8C54-4A40-4A26-8671-20B9C2205D72}" presName="desTx" presStyleLbl="alignAccFollowNode1" presStyleIdx="1" presStyleCnt="2">
        <dgm:presLayoutVars>
          <dgm:bulletEnabled val="1"/>
        </dgm:presLayoutVars>
      </dgm:prSet>
      <dgm:spPr/>
    </dgm:pt>
  </dgm:ptLst>
  <dgm:cxnLst>
    <dgm:cxn modelId="{2ACC0500-4120-43E2-99E7-3E6139D9B750}" type="presOf" srcId="{B1EE1537-3711-499C-9D0C-A4514D400DAF}" destId="{A558A5F4-FE6C-474C-958E-F0BEDF057C01}" srcOrd="0" destOrd="0" presId="urn:microsoft.com/office/officeart/2005/8/layout/hList1"/>
    <dgm:cxn modelId="{E2308000-2552-4E32-8EAC-4DEE74D754D1}" srcId="{1F15FFAF-B7D9-4CA7-A57B-753A794DA169}" destId="{B1EE1537-3711-499C-9D0C-A4514D400DAF}" srcOrd="0" destOrd="0" parTransId="{36B033B1-6919-4F59-A2F0-D2ADD8E2C264}" sibTransId="{3502E109-99BE-4563-B008-5598714D865B}"/>
    <dgm:cxn modelId="{1183F113-1A2D-4F9C-85D1-80E10D074331}" type="presOf" srcId="{38776F12-DA39-4449-AAAA-A6CD908CC718}" destId="{347413F2-CD1E-46B5-8991-08463DC1E367}" srcOrd="0" destOrd="2" presId="urn:microsoft.com/office/officeart/2005/8/layout/hList1"/>
    <dgm:cxn modelId="{F0430E1F-F83B-4744-B82C-41F889AEACD5}" srcId="{B1EE1537-3711-499C-9D0C-A4514D400DAF}" destId="{EAC1F5D6-BCCF-47DE-9C00-81571F33C738}" srcOrd="5" destOrd="0" parTransId="{FBCE4FAD-1042-4A9B-AFF9-2C024CF5E4E5}" sibTransId="{BDA913DE-2203-42D9-9954-A2FAFF7A01FF}"/>
    <dgm:cxn modelId="{84D58432-45C2-451A-91C8-5EFF1C56CE81}" srcId="{36BE8C54-4A40-4A26-8671-20B9C2205D72}" destId="{B23A7CFE-790B-41AF-B743-047618917283}" srcOrd="1" destOrd="0" parTransId="{9778A472-1D1E-4657-8C17-F0EC53E51EC2}" sibTransId="{6B9AFF9A-6888-4E9F-99D0-2B4AC5CA25E3}"/>
    <dgm:cxn modelId="{B595023A-EBA1-4165-B02B-28083E8CCEBC}" srcId="{B1EE1537-3711-499C-9D0C-A4514D400DAF}" destId="{0FD6938D-0EA8-490A-BF9F-102BF93321AB}" srcOrd="4" destOrd="0" parTransId="{9B58B5C7-CB23-4141-BD3C-6DCE4E8D0EE9}" sibTransId="{53A852D9-4590-4251-A302-BB4EB596B1F5}"/>
    <dgm:cxn modelId="{DCA8743E-3C41-459C-8677-53EEE7FEEBDD}" srcId="{36BE8C54-4A40-4A26-8671-20B9C2205D72}" destId="{7F781F55-4979-41CD-AA28-D1BB0462AA11}" srcOrd="0" destOrd="0" parTransId="{5C25B2F3-C69D-4807-9E25-AD4E1458DA2C}" sibTransId="{48CCA7B2-3CB9-46B3-A718-4EC8C5F392E6}"/>
    <dgm:cxn modelId="{408FF440-578D-4941-A6FD-A535FC0C1FFD}" srcId="{B1EE1537-3711-499C-9D0C-A4514D400DAF}" destId="{7C5E6432-0D28-4177-9EEA-93310ECEE11D}" srcOrd="3" destOrd="0" parTransId="{F6E89ED6-AE3C-4FA1-9AB8-3E918FD8389F}" sibTransId="{70336DDE-EC3F-4FB4-B160-8AC8CA6E53B8}"/>
    <dgm:cxn modelId="{D9450364-A38E-484C-B73F-8892D436A249}" type="presOf" srcId="{36BE8C54-4A40-4A26-8671-20B9C2205D72}" destId="{DFD610C0-5774-46B1-9201-75097AD473CA}" srcOrd="0" destOrd="0" presId="urn:microsoft.com/office/officeart/2005/8/layout/hList1"/>
    <dgm:cxn modelId="{E2A9EA4C-7D57-4F06-A27C-59171B13A0D0}" srcId="{36BE8C54-4A40-4A26-8671-20B9C2205D72}" destId="{8D1D0B29-D0B9-40A9-83C1-C533F8917598}" srcOrd="2" destOrd="0" parTransId="{D4A75353-088C-45A8-AACD-73554F4F0261}" sibTransId="{FE8A83F0-F6CA-4D98-AEE4-EC88055BD7CE}"/>
    <dgm:cxn modelId="{5CAD9D5A-1759-44F4-9EAA-BCEE991C59D1}" srcId="{B1EE1537-3711-499C-9D0C-A4514D400DAF}" destId="{38776F12-DA39-4449-AAAA-A6CD908CC718}" srcOrd="2" destOrd="0" parTransId="{F0783CDF-A365-41AB-8B3C-969B5CBBC5AA}" sibTransId="{C31B388B-44C7-4817-A432-9DDA0617986E}"/>
    <dgm:cxn modelId="{19939089-5BBB-49CA-8DB0-ABCDF9C67834}" srcId="{1F15FFAF-B7D9-4CA7-A57B-753A794DA169}" destId="{36BE8C54-4A40-4A26-8671-20B9C2205D72}" srcOrd="1" destOrd="0" parTransId="{47DB9C39-E286-40BC-B307-B742655180B8}" sibTransId="{B4CC18BA-75C6-4F25-835F-9E3C93A6CB10}"/>
    <dgm:cxn modelId="{6F8FD58F-5BA6-4007-9EA4-D1E064743644}" type="presOf" srcId="{8E2B7880-6E53-4A60-9CBB-B89CBD36BE80}" destId="{347413F2-CD1E-46B5-8991-08463DC1E367}" srcOrd="0" destOrd="1" presId="urn:microsoft.com/office/officeart/2005/8/layout/hList1"/>
    <dgm:cxn modelId="{7E803DC0-4C65-4E77-B41E-C0C98F8F201A}" type="presOf" srcId="{59FC42AD-5C06-491C-BF02-C00DEA23300B}" destId="{347413F2-CD1E-46B5-8991-08463DC1E367}" srcOrd="0" destOrd="0" presId="urn:microsoft.com/office/officeart/2005/8/layout/hList1"/>
    <dgm:cxn modelId="{46C2C4C1-960D-404E-A2B8-5AD7E52FEEE4}" type="presOf" srcId="{8D1D0B29-D0B9-40A9-83C1-C533F8917598}" destId="{23B94047-C6EE-45C3-A3CD-6597ABE89D07}" srcOrd="0" destOrd="2" presId="urn:microsoft.com/office/officeart/2005/8/layout/hList1"/>
    <dgm:cxn modelId="{4FEE93C5-99F9-4B88-8389-6524FCE970FD}" type="presOf" srcId="{7C5E6432-0D28-4177-9EEA-93310ECEE11D}" destId="{347413F2-CD1E-46B5-8991-08463DC1E367}" srcOrd="0" destOrd="3" presId="urn:microsoft.com/office/officeart/2005/8/layout/hList1"/>
    <dgm:cxn modelId="{28F38FD0-9827-4C16-A293-BB00D3FC0C12}" type="presOf" srcId="{EAC1F5D6-BCCF-47DE-9C00-81571F33C738}" destId="{347413F2-CD1E-46B5-8991-08463DC1E367}" srcOrd="0" destOrd="5" presId="urn:microsoft.com/office/officeart/2005/8/layout/hList1"/>
    <dgm:cxn modelId="{3FBDCCD1-BF2D-494B-B9F0-2A6E73091366}" srcId="{B1EE1537-3711-499C-9D0C-A4514D400DAF}" destId="{59FC42AD-5C06-491C-BF02-C00DEA23300B}" srcOrd="0" destOrd="0" parTransId="{408CA7E3-000B-46AF-9563-BDD67A12DB5A}" sibTransId="{41ACD2E6-5E10-4423-B065-DB78C342804B}"/>
    <dgm:cxn modelId="{6690A8D2-18A6-49E2-BD49-27C733AA7957}" type="presOf" srcId="{0FD6938D-0EA8-490A-BF9F-102BF93321AB}" destId="{347413F2-CD1E-46B5-8991-08463DC1E367}" srcOrd="0" destOrd="4" presId="urn:microsoft.com/office/officeart/2005/8/layout/hList1"/>
    <dgm:cxn modelId="{6393C5E1-7DED-4C4E-A12E-42574B31C30D}" type="presOf" srcId="{B23A7CFE-790B-41AF-B743-047618917283}" destId="{23B94047-C6EE-45C3-A3CD-6597ABE89D07}" srcOrd="0" destOrd="1" presId="urn:microsoft.com/office/officeart/2005/8/layout/hList1"/>
    <dgm:cxn modelId="{7994E9E9-479F-4EF0-A72D-63E3B410DF2E}" srcId="{B1EE1537-3711-499C-9D0C-A4514D400DAF}" destId="{8E2B7880-6E53-4A60-9CBB-B89CBD36BE80}" srcOrd="1" destOrd="0" parTransId="{827B1FAE-F67A-48B4-9737-FAD95EE7E4F6}" sibTransId="{F497B72A-C4E4-423F-9859-FE97FB005E5A}"/>
    <dgm:cxn modelId="{67BC10F6-60FA-47B4-89C0-B1A8A1BED856}" type="presOf" srcId="{1F15FFAF-B7D9-4CA7-A57B-753A794DA169}" destId="{9A4DD566-762A-447D-8484-E0D6820518FA}" srcOrd="0" destOrd="0" presId="urn:microsoft.com/office/officeart/2005/8/layout/hList1"/>
    <dgm:cxn modelId="{38BBA8F9-C02D-4146-A6FA-64BDE9005CA9}" type="presOf" srcId="{7F781F55-4979-41CD-AA28-D1BB0462AA11}" destId="{23B94047-C6EE-45C3-A3CD-6597ABE89D07}" srcOrd="0" destOrd="0" presId="urn:microsoft.com/office/officeart/2005/8/layout/hList1"/>
    <dgm:cxn modelId="{09EA4576-F7E9-4769-89EE-3B8F0EED9AC3}" type="presParOf" srcId="{9A4DD566-762A-447D-8484-E0D6820518FA}" destId="{25D75B2A-CFC0-497F-AA05-B3A50957844B}" srcOrd="0" destOrd="0" presId="urn:microsoft.com/office/officeart/2005/8/layout/hList1"/>
    <dgm:cxn modelId="{FE57F11A-9B5A-49E6-A926-BCFBEC1BA8C4}" type="presParOf" srcId="{25D75B2A-CFC0-497F-AA05-B3A50957844B}" destId="{A558A5F4-FE6C-474C-958E-F0BEDF057C01}" srcOrd="0" destOrd="0" presId="urn:microsoft.com/office/officeart/2005/8/layout/hList1"/>
    <dgm:cxn modelId="{D43EE7D7-DD72-4316-B9E6-AF03784938FF}" type="presParOf" srcId="{25D75B2A-CFC0-497F-AA05-B3A50957844B}" destId="{347413F2-CD1E-46B5-8991-08463DC1E367}" srcOrd="1" destOrd="0" presId="urn:microsoft.com/office/officeart/2005/8/layout/hList1"/>
    <dgm:cxn modelId="{1922FFD1-FF7A-4BD2-AE1E-D32CF6F39C58}" type="presParOf" srcId="{9A4DD566-762A-447D-8484-E0D6820518FA}" destId="{2CF0D2F7-4D98-448C-B1B4-AAA5AAD66BB0}" srcOrd="1" destOrd="0" presId="urn:microsoft.com/office/officeart/2005/8/layout/hList1"/>
    <dgm:cxn modelId="{734C3BE9-D0A1-40BA-A771-6F59464DCF31}" type="presParOf" srcId="{9A4DD566-762A-447D-8484-E0D6820518FA}" destId="{AA7752FE-8346-4F36-9427-191F27A1F619}" srcOrd="2" destOrd="0" presId="urn:microsoft.com/office/officeart/2005/8/layout/hList1"/>
    <dgm:cxn modelId="{5FC402BC-E3D4-4FD1-8A73-64EA55E94CA1}" type="presParOf" srcId="{AA7752FE-8346-4F36-9427-191F27A1F619}" destId="{DFD610C0-5774-46B1-9201-75097AD473CA}" srcOrd="0" destOrd="0" presId="urn:microsoft.com/office/officeart/2005/8/layout/hList1"/>
    <dgm:cxn modelId="{B208CBBD-EFF5-4929-8604-7662C972D2AD}" type="presParOf" srcId="{AA7752FE-8346-4F36-9427-191F27A1F619}" destId="{23B94047-C6EE-45C3-A3CD-6597ABE89D0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8A5F4-FE6C-474C-958E-F0BEDF057C01}">
      <dsp:nvSpPr>
        <dsp:cNvPr id="0" name=""/>
        <dsp:cNvSpPr/>
      </dsp:nvSpPr>
      <dsp:spPr>
        <a:xfrm>
          <a:off x="19" y="946686"/>
          <a:ext cx="1887177" cy="522807"/>
        </a:xfrm>
        <a:prstGeom prst="rect">
          <a:avLst/>
        </a:prstGeom>
        <a:gradFill rotWithShape="0">
          <a:gsLst>
            <a:gs pos="100000">
              <a:schemeClr val="accent1"/>
            </a:gs>
            <a:gs pos="100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MPWCT Negotiating Team appointed</a:t>
          </a:r>
        </a:p>
      </dsp:txBody>
      <dsp:txXfrm>
        <a:off x="19" y="946686"/>
        <a:ext cx="1887177" cy="522807"/>
      </dsp:txXfrm>
    </dsp:sp>
    <dsp:sp modelId="{347413F2-CD1E-46B5-8991-08463DC1E367}">
      <dsp:nvSpPr>
        <dsp:cNvPr id="0" name=""/>
        <dsp:cNvSpPr/>
      </dsp:nvSpPr>
      <dsp:spPr>
        <a:xfrm>
          <a:off x="19" y="1469493"/>
          <a:ext cx="1887177" cy="1881182"/>
        </a:xfrm>
        <a:prstGeom prst="rect">
          <a:avLst/>
        </a:prstGeom>
        <a:solidFill>
          <a:schemeClr val="accent1">
            <a:lumMod val="20000"/>
            <a:lumOff val="80000"/>
            <a:alpha val="90000"/>
          </a:schemeClr>
        </a:solidFill>
        <a:ln w="12700"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Che Wilson</a:t>
          </a:r>
        </a:p>
        <a:p>
          <a:pPr marL="114300" lvl="1" indent="-114300" algn="l" defTabSz="666750">
            <a:lnSpc>
              <a:spcPct val="90000"/>
            </a:lnSpc>
            <a:spcBef>
              <a:spcPct val="0"/>
            </a:spcBef>
            <a:spcAft>
              <a:spcPct val="15000"/>
            </a:spcAft>
            <a:buChar char="•"/>
          </a:pPr>
          <a:r>
            <a:rPr lang="en-US" sz="1500" kern="1200"/>
            <a:t>Richard Steedman</a:t>
          </a:r>
        </a:p>
        <a:p>
          <a:pPr marL="114300" lvl="1" indent="-114300" algn="l" defTabSz="666750">
            <a:lnSpc>
              <a:spcPct val="90000"/>
            </a:lnSpc>
            <a:spcBef>
              <a:spcPct val="0"/>
            </a:spcBef>
            <a:spcAft>
              <a:spcPct val="15000"/>
            </a:spcAft>
            <a:buChar char="•"/>
          </a:pPr>
          <a:r>
            <a:rPr lang="en-NZ" sz="1500" kern="1200" dirty="0"/>
            <a:t>Tama Potaka</a:t>
          </a:r>
          <a:endParaRPr lang="en-US" sz="1500" kern="1200" dirty="0"/>
        </a:p>
        <a:p>
          <a:pPr marL="114300" lvl="1" indent="-114300" algn="l" defTabSz="666750">
            <a:lnSpc>
              <a:spcPct val="90000"/>
            </a:lnSpc>
            <a:spcBef>
              <a:spcPct val="0"/>
            </a:spcBef>
            <a:spcAft>
              <a:spcPct val="15000"/>
            </a:spcAft>
            <a:buChar char="•"/>
          </a:pPr>
          <a:r>
            <a:rPr lang="en-NZ" sz="1500" kern="1200" dirty="0"/>
            <a:t>Tracey </a:t>
          </a:r>
          <a:r>
            <a:rPr lang="en-NZ" sz="1500" kern="1200" dirty="0" err="1"/>
            <a:t>Hiroa</a:t>
          </a:r>
          <a:endParaRPr lang="en-US" sz="1500" kern="1200" dirty="0"/>
        </a:p>
        <a:p>
          <a:pPr marL="114300" lvl="1" indent="-114300" algn="l" defTabSz="666750">
            <a:lnSpc>
              <a:spcPct val="90000"/>
            </a:lnSpc>
            <a:spcBef>
              <a:spcPct val="0"/>
            </a:spcBef>
            <a:spcAft>
              <a:spcPct val="15000"/>
            </a:spcAft>
            <a:buChar char="•"/>
          </a:pPr>
          <a:r>
            <a:rPr lang="en-US" sz="1500" kern="1200" dirty="0"/>
            <a:t>Appointed Nov 2021</a:t>
          </a:r>
        </a:p>
        <a:p>
          <a:pPr marL="114300" lvl="1" indent="-114300" algn="l" defTabSz="666750">
            <a:lnSpc>
              <a:spcPct val="90000"/>
            </a:lnSpc>
            <a:spcBef>
              <a:spcPct val="0"/>
            </a:spcBef>
            <a:spcAft>
              <a:spcPct val="15000"/>
            </a:spcAft>
            <a:buChar char="•"/>
          </a:pPr>
          <a:endParaRPr lang="en-US" sz="1500" kern="1200" dirty="0"/>
        </a:p>
      </dsp:txBody>
      <dsp:txXfrm>
        <a:off x="19" y="1469493"/>
        <a:ext cx="1887177" cy="1881182"/>
      </dsp:txXfrm>
    </dsp:sp>
    <dsp:sp modelId="{DFD610C0-5774-46B1-9201-75097AD473CA}">
      <dsp:nvSpPr>
        <dsp:cNvPr id="0" name=""/>
        <dsp:cNvSpPr/>
      </dsp:nvSpPr>
      <dsp:spPr>
        <a:xfrm>
          <a:off x="2151402" y="946686"/>
          <a:ext cx="1887177" cy="522807"/>
        </a:xfrm>
        <a:prstGeom prst="rect">
          <a:avLst/>
        </a:prstGeom>
        <a:gradFill rotWithShape="0">
          <a:gsLst>
            <a:gs pos="100000">
              <a:schemeClr val="accent1"/>
            </a:gs>
            <a:gs pos="100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NZ" sz="1500" kern="1200"/>
            <a:t>Crown Chief Negotiator</a:t>
          </a:r>
          <a:endParaRPr lang="en-US" sz="1500" kern="1200"/>
        </a:p>
      </dsp:txBody>
      <dsp:txXfrm>
        <a:off x="2151402" y="946686"/>
        <a:ext cx="1887177" cy="522807"/>
      </dsp:txXfrm>
    </dsp:sp>
    <dsp:sp modelId="{23B94047-C6EE-45C3-A3CD-6597ABE89D07}">
      <dsp:nvSpPr>
        <dsp:cNvPr id="0" name=""/>
        <dsp:cNvSpPr/>
      </dsp:nvSpPr>
      <dsp:spPr>
        <a:xfrm>
          <a:off x="2151402" y="1469493"/>
          <a:ext cx="1887177" cy="1881182"/>
        </a:xfrm>
        <a:prstGeom prst="rect">
          <a:avLst/>
        </a:prstGeom>
        <a:solidFill>
          <a:schemeClr val="accent1">
            <a:lumMod val="20000"/>
            <a:lumOff val="80000"/>
            <a:alpha val="90000"/>
          </a:schemeClr>
        </a:solidFill>
        <a:ln w="12700"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NZ" sz="1500" kern="1200"/>
            <a:t>Katherine Gordon (Resigned February 2022)</a:t>
          </a:r>
          <a:endParaRPr lang="en-US" sz="1500" kern="1200"/>
        </a:p>
        <a:p>
          <a:pPr marL="114300" lvl="1" indent="-114300" algn="l" defTabSz="666750">
            <a:lnSpc>
              <a:spcPct val="90000"/>
            </a:lnSpc>
            <a:spcBef>
              <a:spcPct val="0"/>
            </a:spcBef>
            <a:spcAft>
              <a:spcPct val="15000"/>
            </a:spcAft>
            <a:buChar char="•"/>
          </a:pPr>
          <a:r>
            <a:rPr lang="en-NZ" sz="1500" kern="1200" dirty="0"/>
            <a:t>Glenn Webber (Resigned 10 March 2022)</a:t>
          </a:r>
          <a:endParaRPr lang="en-US" sz="1500" kern="1200" dirty="0"/>
        </a:p>
        <a:p>
          <a:pPr marL="114300" lvl="1" indent="-114300" algn="l" defTabSz="666750">
            <a:lnSpc>
              <a:spcPct val="90000"/>
            </a:lnSpc>
            <a:spcBef>
              <a:spcPct val="0"/>
            </a:spcBef>
            <a:spcAft>
              <a:spcPct val="15000"/>
            </a:spcAft>
            <a:buChar char="•"/>
          </a:pPr>
          <a:r>
            <a:rPr lang="en-NZ" sz="1500" kern="1200" dirty="0"/>
            <a:t>David Tapsell 1 April 2022)</a:t>
          </a:r>
          <a:endParaRPr lang="en-US" sz="1500" kern="1200" dirty="0"/>
        </a:p>
      </dsp:txBody>
      <dsp:txXfrm>
        <a:off x="2151402" y="1469493"/>
        <a:ext cx="1887177" cy="188118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FD8C14-C376-4EF7-BD21-DBE84FCD2C35}"/>
              </a:ext>
            </a:extLst>
          </p:cNvPr>
          <p:cNvSpPr>
            <a:spLocks noGrp="1"/>
          </p:cNvSpPr>
          <p:nvPr>
            <p:ph type="hdr" sz="quarter"/>
          </p:nvPr>
        </p:nvSpPr>
        <p:spPr>
          <a:xfrm>
            <a:off x="0" y="0"/>
            <a:ext cx="2971800" cy="498475"/>
          </a:xfrm>
          <a:prstGeom prst="rect">
            <a:avLst/>
          </a:prstGeom>
        </p:spPr>
        <p:txBody>
          <a:bodyPr vert="horz" lIns="96016" tIns="48008" rIns="96016" bIns="48008"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4F96B54-9E29-47D0-AD58-003FEB81C05E}"/>
              </a:ext>
            </a:extLst>
          </p:cNvPr>
          <p:cNvSpPr>
            <a:spLocks noGrp="1"/>
          </p:cNvSpPr>
          <p:nvPr>
            <p:ph type="dt" idx="1"/>
          </p:nvPr>
        </p:nvSpPr>
        <p:spPr>
          <a:xfrm>
            <a:off x="3884613" y="0"/>
            <a:ext cx="2971800" cy="498475"/>
          </a:xfrm>
          <a:prstGeom prst="rect">
            <a:avLst/>
          </a:prstGeom>
        </p:spPr>
        <p:txBody>
          <a:bodyPr vert="horz" wrap="square" lIns="96016" tIns="48008" rIns="96016" bIns="48008"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5538300-CF44-4B84-99BD-3081426828E9}" type="datetimeFigureOut">
              <a:rPr lang="en-US" altLang="en-US"/>
              <a:pPr>
                <a:defRPr/>
              </a:pPr>
              <a:t>9/12/2022</a:t>
            </a:fld>
            <a:endParaRPr lang="en-US" altLang="en-US"/>
          </a:p>
        </p:txBody>
      </p:sp>
      <p:sp>
        <p:nvSpPr>
          <p:cNvPr id="4" name="Slide Image Placeholder 3">
            <a:extLst>
              <a:ext uri="{FF2B5EF4-FFF2-40B4-BE49-F238E27FC236}">
                <a16:creationId xmlns:a16="http://schemas.microsoft.com/office/drawing/2014/main" id="{559D59E3-FAB2-4BB0-A319-FDD5E899D6BD}"/>
              </a:ext>
            </a:extLst>
          </p:cNvPr>
          <p:cNvSpPr>
            <a:spLocks noGrp="1" noRot="1" noChangeAspect="1"/>
          </p:cNvSpPr>
          <p:nvPr>
            <p:ph type="sldImg" idx="2"/>
          </p:nvPr>
        </p:nvSpPr>
        <p:spPr>
          <a:xfrm>
            <a:off x="114300" y="744538"/>
            <a:ext cx="6629400" cy="3730625"/>
          </a:xfrm>
          <a:prstGeom prst="rect">
            <a:avLst/>
          </a:prstGeom>
          <a:noFill/>
          <a:ln w="12700">
            <a:solidFill>
              <a:prstClr val="black"/>
            </a:solidFill>
          </a:ln>
        </p:spPr>
        <p:txBody>
          <a:bodyPr vert="horz" lIns="96016" tIns="48008" rIns="96016" bIns="48008" rtlCol="0" anchor="ctr"/>
          <a:lstStyle/>
          <a:p>
            <a:pPr lvl="0"/>
            <a:endParaRPr lang="en-US" noProof="0"/>
          </a:p>
        </p:txBody>
      </p:sp>
      <p:sp>
        <p:nvSpPr>
          <p:cNvPr id="5" name="Notes Placeholder 4">
            <a:extLst>
              <a:ext uri="{FF2B5EF4-FFF2-40B4-BE49-F238E27FC236}">
                <a16:creationId xmlns:a16="http://schemas.microsoft.com/office/drawing/2014/main" id="{DAE919DC-BA1B-496D-B3DE-D7DA2BA29787}"/>
              </a:ext>
            </a:extLst>
          </p:cNvPr>
          <p:cNvSpPr>
            <a:spLocks noGrp="1"/>
          </p:cNvSpPr>
          <p:nvPr>
            <p:ph type="body" sz="quarter" idx="3"/>
          </p:nvPr>
        </p:nvSpPr>
        <p:spPr>
          <a:xfrm>
            <a:off x="685800" y="4724400"/>
            <a:ext cx="5486400" cy="4476750"/>
          </a:xfrm>
          <a:prstGeom prst="rect">
            <a:avLst/>
          </a:prstGeom>
        </p:spPr>
        <p:txBody>
          <a:bodyPr vert="horz" lIns="96016" tIns="48008" rIns="96016" bIns="480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24605F-29D4-4334-853A-1C038168F073}"/>
              </a:ext>
            </a:extLst>
          </p:cNvPr>
          <p:cNvSpPr>
            <a:spLocks noGrp="1"/>
          </p:cNvSpPr>
          <p:nvPr>
            <p:ph type="ftr" sz="quarter" idx="4"/>
          </p:nvPr>
        </p:nvSpPr>
        <p:spPr>
          <a:xfrm>
            <a:off x="0" y="9445625"/>
            <a:ext cx="2971800" cy="498475"/>
          </a:xfrm>
          <a:prstGeom prst="rect">
            <a:avLst/>
          </a:prstGeom>
        </p:spPr>
        <p:txBody>
          <a:bodyPr vert="horz" lIns="96016" tIns="48008" rIns="96016" bIns="48008"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2D4C94A-98F2-4D84-A85F-7F4BB30FD383}"/>
              </a:ext>
            </a:extLst>
          </p:cNvPr>
          <p:cNvSpPr>
            <a:spLocks noGrp="1"/>
          </p:cNvSpPr>
          <p:nvPr>
            <p:ph type="sldNum" sz="quarter" idx="5"/>
          </p:nvPr>
        </p:nvSpPr>
        <p:spPr>
          <a:xfrm>
            <a:off x="3884613" y="9445625"/>
            <a:ext cx="2971800" cy="498475"/>
          </a:xfrm>
          <a:prstGeom prst="rect">
            <a:avLst/>
          </a:prstGeom>
        </p:spPr>
        <p:txBody>
          <a:bodyPr vert="horz" wrap="square" lIns="96016" tIns="48008" rIns="96016" bIns="4800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63DB15A-0B49-43B5-AE47-3B26A701DF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7C21C34-B30E-4CAA-A379-67B1DDDDC207}"/>
              </a:ext>
            </a:extLst>
          </p:cNvPr>
          <p:cNvSpPr>
            <a:spLocks noGrp="1" noRot="1" noChangeAspect="1" noTextEdit="1"/>
          </p:cNvSpPr>
          <p:nvPr>
            <p:ph type="sldImg"/>
          </p:nvPr>
        </p:nvSpPr>
        <p:spPr bwMode="auto">
          <a:xfrm>
            <a:off x="114300" y="744538"/>
            <a:ext cx="66294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8621680-6F8F-48AB-8A0B-9C358F960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100"/>
          </a:p>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C7151B4C-3499-4FA4-8E4A-9CE3D2341C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38188" indent="-282575">
              <a:defRPr>
                <a:solidFill>
                  <a:schemeClr val="tx1"/>
                </a:solidFill>
                <a:latin typeface="Georgia" panose="02040502050405020303" pitchFamily="18" charset="0"/>
                <a:ea typeface="MS PGothic" panose="020B0600070205080204" pitchFamily="34" charset="-128"/>
              </a:defRPr>
            </a:lvl2pPr>
            <a:lvl3pPr marL="1135063" indent="-227013">
              <a:defRPr>
                <a:solidFill>
                  <a:schemeClr val="tx1"/>
                </a:solidFill>
                <a:latin typeface="Georgia" panose="02040502050405020303" pitchFamily="18" charset="0"/>
                <a:ea typeface="MS PGothic" panose="020B0600070205080204" pitchFamily="34" charset="-128"/>
              </a:defRPr>
            </a:lvl3pPr>
            <a:lvl4pPr marL="1589088" indent="-227013">
              <a:defRPr>
                <a:solidFill>
                  <a:schemeClr val="tx1"/>
                </a:solidFill>
                <a:latin typeface="Georgia" panose="02040502050405020303" pitchFamily="18" charset="0"/>
                <a:ea typeface="MS PGothic" panose="020B0600070205080204" pitchFamily="34" charset="-128"/>
              </a:defRPr>
            </a:lvl4pPr>
            <a:lvl5pPr marL="2043113" indent="-227013">
              <a:defRPr>
                <a:solidFill>
                  <a:schemeClr val="tx1"/>
                </a:solidFill>
                <a:latin typeface="Georgia" panose="02040502050405020303" pitchFamily="18" charset="0"/>
                <a:ea typeface="MS PGothic" panose="020B0600070205080204" pitchFamily="34" charset="-128"/>
              </a:defRPr>
            </a:lvl5pPr>
            <a:lvl6pPr marL="25003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575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147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719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2690C584-C211-4DAB-90FE-5774BCA08912}"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F7BB396-0E4F-4DD0-A842-9657B4AEF2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955A2048-DDBD-4ECA-BAD3-F73E1D7C51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633">
              <a:spcBef>
                <a:spcPct val="0"/>
              </a:spcBef>
              <a:defRPr/>
            </a:pPr>
            <a:r>
              <a:rPr lang="en-NZ" altLang="en-US" sz="1100" dirty="0">
                <a:latin typeface="Calibri" panose="020F0502020204030204" pitchFamily="34" charset="0"/>
                <a:cs typeface="Calibri" panose="020F0502020204030204" pitchFamily="34" charset="0"/>
              </a:rPr>
              <a:t>Ngati Hauiti have been captured in NZ Census figures since (?). For the remaining MP Iwi 2018 was the first census in have only been collected through the last census. In addition </a:t>
            </a:r>
            <a:r>
              <a:rPr lang="en-NZ" altLang="en-US" sz="1100" dirty="0" err="1">
                <a:latin typeface="Calibri" panose="020F0502020204030204" pitchFamily="34" charset="0"/>
                <a:cs typeface="Calibri" panose="020F0502020204030204" pitchFamily="34" charset="0"/>
              </a:rPr>
              <a:t>maori</a:t>
            </a:r>
            <a:r>
              <a:rPr lang="en-NZ" altLang="en-US" sz="1100" dirty="0">
                <a:latin typeface="Calibri" panose="020F0502020204030204" pitchFamily="34" charset="0"/>
                <a:cs typeface="Calibri" panose="020F0502020204030204" pitchFamily="34" charset="0"/>
              </a:rPr>
              <a:t> could only select up to five iwi. </a:t>
            </a:r>
          </a:p>
          <a:p>
            <a:pPr defTabSz="907633">
              <a:spcBef>
                <a:spcPct val="0"/>
              </a:spcBef>
              <a:defRPr/>
            </a:pPr>
            <a:r>
              <a:rPr lang="en-NZ" altLang="en-US" sz="1100" dirty="0">
                <a:latin typeface="Calibri" panose="020F0502020204030204" pitchFamily="34" charset="0"/>
                <a:cs typeface="Calibri" panose="020F0502020204030204" pitchFamily="34" charset="0"/>
              </a:rPr>
              <a:t>Our population records are negligible in Crown records and our population has been severely impacted by Crown policies, acts and omissions.  </a:t>
            </a:r>
          </a:p>
          <a:p>
            <a:pPr eaLnBrk="1" hangingPunct="1"/>
            <a:r>
              <a:rPr lang="en-NZ" altLang="en-US" sz="1100" dirty="0">
                <a:latin typeface="Calibri" panose="020F0502020204030204" pitchFamily="34" charset="0"/>
                <a:cs typeface="Calibri" panose="020F0502020204030204" pitchFamily="34" charset="0"/>
              </a:rPr>
              <a:t>NZ Census data is severely limited of Mōkai Pātea</a:t>
            </a:r>
          </a:p>
          <a:p>
            <a:pPr lvl="1"/>
            <a:r>
              <a:rPr lang="en-NZ" altLang="en-US" sz="1100" dirty="0">
                <a:latin typeface="Calibri" panose="020F0502020204030204" pitchFamily="34" charset="0"/>
                <a:cs typeface="Calibri" panose="020F0502020204030204" pitchFamily="34" charset="0"/>
              </a:rPr>
              <a:t>Only since the last Census (2018)* </a:t>
            </a:r>
            <a:r>
              <a:rPr lang="en-NZ" altLang="en-US" sz="1100" b="1" dirty="0">
                <a:latin typeface="Calibri" panose="020F0502020204030204" pitchFamily="34" charset="0"/>
                <a:cs typeface="Calibri" panose="020F0502020204030204" pitchFamily="34" charset="0"/>
              </a:rPr>
              <a:t>all </a:t>
            </a:r>
            <a:r>
              <a:rPr lang="en-NZ" altLang="en-US" sz="1100" dirty="0">
                <a:latin typeface="Calibri" panose="020F0502020204030204" pitchFamily="34" charset="0"/>
                <a:cs typeface="Calibri" panose="020F0502020204030204" pitchFamily="34" charset="0"/>
              </a:rPr>
              <a:t>Mōkai Pātea iwi  included</a:t>
            </a:r>
          </a:p>
          <a:p>
            <a:pPr lvl="1"/>
            <a:r>
              <a:rPr lang="en-NZ" altLang="en-US" sz="1100" dirty="0">
                <a:latin typeface="Calibri" panose="020F0502020204030204" pitchFamily="34" charset="0"/>
                <a:cs typeface="Calibri" panose="020F0502020204030204" pitchFamily="34" charset="0"/>
              </a:rPr>
              <a:t>the number of Iwi affiliation groups Māori can select is limited to five</a:t>
            </a:r>
          </a:p>
          <a:p>
            <a:pPr lvl="1"/>
            <a:r>
              <a:rPr lang="en-NZ" altLang="en-US" sz="1100" dirty="0">
                <a:latin typeface="Calibri" panose="020F0502020204030204" pitchFamily="34" charset="0"/>
                <a:cs typeface="Calibri" panose="020F0502020204030204" pitchFamily="34" charset="0"/>
              </a:rPr>
              <a:t>Unsurprisingly NZ Census figures are well below Mōkai Pātea Tribal Register figures</a:t>
            </a:r>
          </a:p>
          <a:p>
            <a:pPr eaLnBrk="1" hangingPunct="1"/>
            <a:r>
              <a:rPr lang="en-NZ" altLang="en-US" sz="1100" dirty="0">
                <a:latin typeface="Calibri" panose="020F0502020204030204" pitchFamily="34" charset="0"/>
                <a:cs typeface="Calibri" panose="020F0502020204030204" pitchFamily="34" charset="0"/>
              </a:rPr>
              <a:t>Mōkai Pātea Iwi experience working with NZ Government Agencies is that population data for Iwi Affiliation for Mōkai Pātea is absent or severely limited and disproportionately less to our first-hand and empirical  experience.</a:t>
            </a:r>
          </a:p>
          <a:p>
            <a:pPr eaLnBrk="1" hangingPunct="1"/>
            <a:r>
              <a:rPr lang="en-NZ" altLang="en-US" sz="1100" dirty="0">
                <a:latin typeface="Calibri" panose="020F0502020204030204" pitchFamily="34" charset="0"/>
                <a:cs typeface="Calibri" panose="020F0502020204030204" pitchFamily="34" charset="0"/>
              </a:rPr>
              <a:t>Mōkai Pātea figures are steadily increasing in terms of our own Tribal Register. </a:t>
            </a:r>
          </a:p>
          <a:p>
            <a:pPr eaLnBrk="1" hangingPunct="1"/>
            <a:r>
              <a:rPr lang="en-NZ" altLang="en-US" sz="1100" dirty="0">
                <a:latin typeface="Calibri" panose="020F0502020204030204" pitchFamily="34" charset="0"/>
                <a:cs typeface="Calibri" panose="020F0502020204030204" pitchFamily="34" charset="0"/>
              </a:rPr>
              <a:t>If we follow the trends of other Iwi who have moved through the settlement process we can expect our Tribal Register population data to double each time the people participate in a ratification process. </a:t>
            </a:r>
          </a:p>
          <a:p>
            <a:pPr eaLnBrk="1" hangingPunct="1"/>
            <a:r>
              <a:rPr lang="en-NZ" altLang="en-US" sz="1100" dirty="0">
                <a:latin typeface="Calibri" panose="020F0502020204030204" pitchFamily="34" charset="0"/>
                <a:cs typeface="Calibri" panose="020F0502020204030204" pitchFamily="34" charset="0"/>
              </a:rPr>
              <a:t>If we were able to resource a concerted registration campaign for those who affiliate to Mōkai Pātea Iwi our sense is we would see six to seven times the figures on the Tribal Register.</a:t>
            </a:r>
          </a:p>
          <a:p>
            <a:pPr eaLnBrk="1" hangingPunct="1"/>
            <a:r>
              <a:rPr lang="en-NZ" altLang="en-US" sz="1100" dirty="0">
                <a:latin typeface="Calibri" panose="020F0502020204030204" pitchFamily="34" charset="0"/>
                <a:cs typeface="Calibri" panose="020F0502020204030204" pitchFamily="34" charset="0"/>
              </a:rPr>
              <a:t>However, the loss of identity over decades has led to a lack of knowledge among our people about who we are, and how we whakapapa and affiliate to Mōkai Pātea.  </a:t>
            </a:r>
          </a:p>
          <a:p>
            <a:pPr eaLnBrk="1" hangingPunct="1"/>
            <a:r>
              <a:rPr lang="en-NZ" altLang="en-US" sz="1100" dirty="0">
                <a:latin typeface="Calibri" panose="020F0502020204030204" pitchFamily="34" charset="0"/>
                <a:cs typeface="Calibri" panose="020F0502020204030204" pitchFamily="34" charset="0"/>
              </a:rPr>
              <a:t>It would not be appropriate for negotiations with the Crown to be undertaken with a disproportionate focus on population, when our population records has been so severely impacted by Crown policies, acts and omissions.  </a:t>
            </a:r>
          </a:p>
          <a:p>
            <a:pPr defTabSz="907633">
              <a:spcBef>
                <a:spcPct val="0"/>
              </a:spcBef>
              <a:defRPr/>
            </a:pPr>
            <a:endParaRPr lang="en-NZ" altLang="en-US" sz="1100" dirty="0">
              <a:latin typeface="Calibri" panose="020F0502020204030204" pitchFamily="34" charset="0"/>
              <a:cs typeface="Calibri" panose="020F0502020204030204" pitchFamily="34" charset="0"/>
            </a:endParaRPr>
          </a:p>
          <a:p>
            <a:pPr defTabSz="907633">
              <a:spcBef>
                <a:spcPct val="0"/>
              </a:spcBef>
              <a:defRPr/>
            </a:pPr>
            <a:endParaRPr lang="en-NZ" altLang="en-US" sz="1100" dirty="0">
              <a:latin typeface="Calibri" panose="020F0502020204030204" pitchFamily="34" charset="0"/>
              <a:cs typeface="Calibri" panose="020F0502020204030204" pitchFamily="34" charset="0"/>
            </a:endParaRPr>
          </a:p>
          <a:p>
            <a:pPr defTabSz="907633">
              <a:spcBef>
                <a:spcPct val="0"/>
              </a:spcBef>
              <a:defRPr/>
            </a:pPr>
            <a:r>
              <a:rPr lang="en-NZ" altLang="en-US" sz="1100" dirty="0">
                <a:latin typeface="Calibri" panose="020F0502020204030204" pitchFamily="34" charset="0"/>
                <a:cs typeface="Calibri" panose="020F0502020204030204" pitchFamily="34" charset="0"/>
              </a:rPr>
              <a:t>It would not be appropriate for negotiations with the Crown to be undertaken with a disproportionate focus on population.</a:t>
            </a:r>
            <a:endParaRPr lang="en-NZ" altLang="en-US" sz="1100" dirty="0"/>
          </a:p>
        </p:txBody>
      </p:sp>
      <p:sp>
        <p:nvSpPr>
          <p:cNvPr id="34819" name="Slide Number Placeholder 3">
            <a:extLst>
              <a:ext uri="{FF2B5EF4-FFF2-40B4-BE49-F238E27FC236}">
                <a16:creationId xmlns:a16="http://schemas.microsoft.com/office/drawing/2014/main" id="{1AB146E8-A6EB-4EA3-A4A8-96E44ACCAE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37452" indent="-283635">
              <a:defRPr>
                <a:solidFill>
                  <a:schemeClr val="tx1"/>
                </a:solidFill>
                <a:latin typeface="Trebuchet MS" panose="020B0603020202020204" pitchFamily="34" charset="0"/>
              </a:defRPr>
            </a:lvl2pPr>
            <a:lvl3pPr marL="1134542" indent="-226908">
              <a:defRPr>
                <a:solidFill>
                  <a:schemeClr val="tx1"/>
                </a:solidFill>
                <a:latin typeface="Trebuchet MS" panose="020B0603020202020204" pitchFamily="34" charset="0"/>
              </a:defRPr>
            </a:lvl3pPr>
            <a:lvl4pPr marL="1588359" indent="-226908">
              <a:defRPr>
                <a:solidFill>
                  <a:schemeClr val="tx1"/>
                </a:solidFill>
                <a:latin typeface="Trebuchet MS" panose="020B0603020202020204" pitchFamily="34" charset="0"/>
              </a:defRPr>
            </a:lvl4pPr>
            <a:lvl5pPr marL="2042175" indent="-226908">
              <a:defRPr>
                <a:solidFill>
                  <a:schemeClr val="tx1"/>
                </a:solidFill>
                <a:latin typeface="Trebuchet MS" panose="020B0603020202020204" pitchFamily="34" charset="0"/>
              </a:defRPr>
            </a:lvl5pPr>
            <a:lvl6pPr marL="2495992" indent="-226908" defTabSz="453817" eaLnBrk="0" fontAlgn="base" hangingPunct="0">
              <a:spcBef>
                <a:spcPct val="0"/>
              </a:spcBef>
              <a:spcAft>
                <a:spcPct val="0"/>
              </a:spcAft>
              <a:defRPr>
                <a:solidFill>
                  <a:schemeClr val="tx1"/>
                </a:solidFill>
                <a:latin typeface="Trebuchet MS" panose="020B0603020202020204" pitchFamily="34" charset="0"/>
              </a:defRPr>
            </a:lvl6pPr>
            <a:lvl7pPr marL="2949809" indent="-226908" defTabSz="453817" eaLnBrk="0" fontAlgn="base" hangingPunct="0">
              <a:spcBef>
                <a:spcPct val="0"/>
              </a:spcBef>
              <a:spcAft>
                <a:spcPct val="0"/>
              </a:spcAft>
              <a:defRPr>
                <a:solidFill>
                  <a:schemeClr val="tx1"/>
                </a:solidFill>
                <a:latin typeface="Trebuchet MS" panose="020B0603020202020204" pitchFamily="34" charset="0"/>
              </a:defRPr>
            </a:lvl7pPr>
            <a:lvl8pPr marL="3403625" indent="-226908" defTabSz="453817" eaLnBrk="0" fontAlgn="base" hangingPunct="0">
              <a:spcBef>
                <a:spcPct val="0"/>
              </a:spcBef>
              <a:spcAft>
                <a:spcPct val="0"/>
              </a:spcAft>
              <a:defRPr>
                <a:solidFill>
                  <a:schemeClr val="tx1"/>
                </a:solidFill>
                <a:latin typeface="Trebuchet MS" panose="020B0603020202020204" pitchFamily="34" charset="0"/>
              </a:defRPr>
            </a:lvl8pPr>
            <a:lvl9pPr marL="3857442" indent="-226908" defTabSz="453817"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E38AB8A-4725-4659-953F-2D4CED2FFD41}" type="slidenum">
              <a:rPr lang="en-NZ" altLang="en-US" smtClean="0">
                <a:latin typeface="Calibri" panose="020F0502020204030204" pitchFamily="34" charset="0"/>
              </a:rPr>
              <a:pPr fontAlgn="base">
                <a:spcBef>
                  <a:spcPct val="0"/>
                </a:spcBef>
                <a:spcAft>
                  <a:spcPct val="0"/>
                </a:spcAft>
              </a:pPr>
              <a:t>12</a:t>
            </a:fld>
            <a:endParaRPr lang="en-NZ" altLang="en-US">
              <a:latin typeface="Calibri" panose="020F0502020204030204" pitchFamily="34" charset="0"/>
            </a:endParaRPr>
          </a:p>
        </p:txBody>
      </p:sp>
      <p:sp>
        <p:nvSpPr>
          <p:cNvPr id="34820" name="Date Placeholder 4">
            <a:extLst>
              <a:ext uri="{FF2B5EF4-FFF2-40B4-BE49-F238E27FC236}">
                <a16:creationId xmlns:a16="http://schemas.microsoft.com/office/drawing/2014/main" id="{DB71125F-5352-4063-B0B6-5B5C5BFA1D81}"/>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37452" indent="-283635">
              <a:defRPr>
                <a:solidFill>
                  <a:schemeClr val="tx1"/>
                </a:solidFill>
                <a:latin typeface="Trebuchet MS" panose="020B0603020202020204" pitchFamily="34" charset="0"/>
              </a:defRPr>
            </a:lvl2pPr>
            <a:lvl3pPr marL="1134542" indent="-226908">
              <a:defRPr>
                <a:solidFill>
                  <a:schemeClr val="tx1"/>
                </a:solidFill>
                <a:latin typeface="Trebuchet MS" panose="020B0603020202020204" pitchFamily="34" charset="0"/>
              </a:defRPr>
            </a:lvl3pPr>
            <a:lvl4pPr marL="1588359" indent="-226908">
              <a:defRPr>
                <a:solidFill>
                  <a:schemeClr val="tx1"/>
                </a:solidFill>
                <a:latin typeface="Trebuchet MS" panose="020B0603020202020204" pitchFamily="34" charset="0"/>
              </a:defRPr>
            </a:lvl4pPr>
            <a:lvl5pPr marL="2042175" indent="-226908">
              <a:defRPr>
                <a:solidFill>
                  <a:schemeClr val="tx1"/>
                </a:solidFill>
                <a:latin typeface="Trebuchet MS" panose="020B0603020202020204" pitchFamily="34" charset="0"/>
              </a:defRPr>
            </a:lvl5pPr>
            <a:lvl6pPr marL="2495992" indent="-226908" defTabSz="453817" eaLnBrk="0" fontAlgn="base" hangingPunct="0">
              <a:spcBef>
                <a:spcPct val="0"/>
              </a:spcBef>
              <a:spcAft>
                <a:spcPct val="0"/>
              </a:spcAft>
              <a:defRPr>
                <a:solidFill>
                  <a:schemeClr val="tx1"/>
                </a:solidFill>
                <a:latin typeface="Trebuchet MS" panose="020B0603020202020204" pitchFamily="34" charset="0"/>
              </a:defRPr>
            </a:lvl6pPr>
            <a:lvl7pPr marL="2949809" indent="-226908" defTabSz="453817" eaLnBrk="0" fontAlgn="base" hangingPunct="0">
              <a:spcBef>
                <a:spcPct val="0"/>
              </a:spcBef>
              <a:spcAft>
                <a:spcPct val="0"/>
              </a:spcAft>
              <a:defRPr>
                <a:solidFill>
                  <a:schemeClr val="tx1"/>
                </a:solidFill>
                <a:latin typeface="Trebuchet MS" panose="020B0603020202020204" pitchFamily="34" charset="0"/>
              </a:defRPr>
            </a:lvl7pPr>
            <a:lvl8pPr marL="3403625" indent="-226908" defTabSz="453817" eaLnBrk="0" fontAlgn="base" hangingPunct="0">
              <a:spcBef>
                <a:spcPct val="0"/>
              </a:spcBef>
              <a:spcAft>
                <a:spcPct val="0"/>
              </a:spcAft>
              <a:defRPr>
                <a:solidFill>
                  <a:schemeClr val="tx1"/>
                </a:solidFill>
                <a:latin typeface="Trebuchet MS" panose="020B0603020202020204" pitchFamily="34" charset="0"/>
              </a:defRPr>
            </a:lvl8pPr>
            <a:lvl9pPr marL="3857442" indent="-226908" defTabSz="453817"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48FBFD1-2788-4494-896A-BCB4A2C1C5F4}" type="datetime1">
              <a:rPr lang="en-NZ" altLang="en-US" smtClean="0">
                <a:latin typeface="Calibri" panose="020F0502020204030204" pitchFamily="34" charset="0"/>
              </a:rPr>
              <a:t>12/09/2022</a:t>
            </a:fld>
            <a:endParaRPr lang="en-NZ"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Roughly 50% owned by the crown, with some private purchases</a:t>
            </a:r>
          </a:p>
        </p:txBody>
      </p:sp>
      <p:sp>
        <p:nvSpPr>
          <p:cNvPr id="4" name="Date Placeholder 3"/>
          <p:cNvSpPr>
            <a:spLocks noGrp="1"/>
          </p:cNvSpPr>
          <p:nvPr>
            <p:ph type="dt" idx="1"/>
          </p:nvPr>
        </p:nvSpPr>
        <p:spPr/>
        <p:txBody>
          <a:bodyPr/>
          <a:lstStyle/>
          <a:p>
            <a:fld id="{B1E091CA-E4BE-4B82-BED0-E49C744060B0}" type="datetime1">
              <a:rPr lang="en-NZ" smtClean="0"/>
              <a:t>12/09/2022</a:t>
            </a:fld>
            <a:endParaRPr lang="en-NZ" dirty="0"/>
          </a:p>
        </p:txBody>
      </p:sp>
      <p:sp>
        <p:nvSpPr>
          <p:cNvPr id="5" name="Slide Number Placeholder 4"/>
          <p:cNvSpPr>
            <a:spLocks noGrp="1"/>
          </p:cNvSpPr>
          <p:nvPr>
            <p:ph type="sldNum" sz="quarter" idx="5"/>
          </p:nvPr>
        </p:nvSpPr>
        <p:spPr/>
        <p:txBody>
          <a:bodyPr/>
          <a:lstStyle/>
          <a:p>
            <a:fld id="{EDADBDC2-CAFF-48A7-B6A2-445E0EF93826}" type="slidenum">
              <a:rPr lang="en-NZ" smtClean="0"/>
              <a:t>13</a:t>
            </a:fld>
            <a:endParaRPr lang="en-NZ" dirty="0"/>
          </a:p>
        </p:txBody>
      </p:sp>
    </p:spTree>
    <p:extLst>
      <p:ext uri="{BB962C8B-B14F-4D97-AF65-F5344CB8AC3E}">
        <p14:creationId xmlns:p14="http://schemas.microsoft.com/office/powerpoint/2010/main" val="195207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Thirty years later 1930 and see further private land purchases in what was left of Māori Land in 1900, roughly 50% of Māori Land in 1900 now private land</a:t>
            </a:r>
          </a:p>
        </p:txBody>
      </p:sp>
      <p:sp>
        <p:nvSpPr>
          <p:cNvPr id="4" name="Date Placeholder 3"/>
          <p:cNvSpPr>
            <a:spLocks noGrp="1"/>
          </p:cNvSpPr>
          <p:nvPr>
            <p:ph type="dt" idx="1"/>
          </p:nvPr>
        </p:nvSpPr>
        <p:spPr/>
        <p:txBody>
          <a:bodyPr/>
          <a:lstStyle/>
          <a:p>
            <a:fld id="{B1E091CA-E4BE-4B82-BED0-E49C744060B0}" type="datetime1">
              <a:rPr lang="en-NZ" smtClean="0"/>
              <a:t>12/09/2022</a:t>
            </a:fld>
            <a:endParaRPr lang="en-NZ" dirty="0"/>
          </a:p>
        </p:txBody>
      </p:sp>
      <p:sp>
        <p:nvSpPr>
          <p:cNvPr id="5" name="Slide Number Placeholder 4"/>
          <p:cNvSpPr>
            <a:spLocks noGrp="1"/>
          </p:cNvSpPr>
          <p:nvPr>
            <p:ph type="sldNum" sz="quarter" idx="5"/>
          </p:nvPr>
        </p:nvSpPr>
        <p:spPr/>
        <p:txBody>
          <a:bodyPr/>
          <a:lstStyle/>
          <a:p>
            <a:fld id="{EDADBDC2-CAFF-48A7-B6A2-445E0EF93826}" type="slidenum">
              <a:rPr lang="en-NZ" smtClean="0"/>
              <a:t>14</a:t>
            </a:fld>
            <a:endParaRPr lang="en-NZ" dirty="0"/>
          </a:p>
        </p:txBody>
      </p:sp>
    </p:spTree>
    <p:extLst>
      <p:ext uri="{BB962C8B-B14F-4D97-AF65-F5344CB8AC3E}">
        <p14:creationId xmlns:p14="http://schemas.microsoft.com/office/powerpoint/2010/main" val="14853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Another 30 years  1960 a few more little private land purchased in Northern Blocks</a:t>
            </a:r>
          </a:p>
        </p:txBody>
      </p:sp>
      <p:sp>
        <p:nvSpPr>
          <p:cNvPr id="4" name="Date Placeholder 3"/>
          <p:cNvSpPr>
            <a:spLocks noGrp="1"/>
          </p:cNvSpPr>
          <p:nvPr>
            <p:ph type="dt" idx="1"/>
          </p:nvPr>
        </p:nvSpPr>
        <p:spPr/>
        <p:txBody>
          <a:bodyPr/>
          <a:lstStyle/>
          <a:p>
            <a:fld id="{B1E091CA-E4BE-4B82-BED0-E49C744060B0}" type="datetime1">
              <a:rPr lang="en-NZ" smtClean="0"/>
              <a:t>12/09/2022</a:t>
            </a:fld>
            <a:endParaRPr lang="en-NZ" dirty="0"/>
          </a:p>
        </p:txBody>
      </p:sp>
      <p:sp>
        <p:nvSpPr>
          <p:cNvPr id="5" name="Slide Number Placeholder 4"/>
          <p:cNvSpPr>
            <a:spLocks noGrp="1"/>
          </p:cNvSpPr>
          <p:nvPr>
            <p:ph type="sldNum" sz="quarter" idx="5"/>
          </p:nvPr>
        </p:nvSpPr>
        <p:spPr/>
        <p:txBody>
          <a:bodyPr/>
          <a:lstStyle/>
          <a:p>
            <a:fld id="{EDADBDC2-CAFF-48A7-B6A2-445E0EF93826}" type="slidenum">
              <a:rPr lang="en-NZ" smtClean="0"/>
              <a:t>15</a:t>
            </a:fld>
            <a:endParaRPr lang="en-NZ" dirty="0"/>
          </a:p>
        </p:txBody>
      </p:sp>
    </p:spTree>
    <p:extLst>
      <p:ext uri="{BB962C8B-B14F-4D97-AF65-F5344CB8AC3E}">
        <p14:creationId xmlns:p14="http://schemas.microsoft.com/office/powerpoint/2010/main" val="17165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Within the next 30 years by 1990 there is more crown taking of land around the WMTA</a:t>
            </a:r>
          </a:p>
        </p:txBody>
      </p:sp>
      <p:sp>
        <p:nvSpPr>
          <p:cNvPr id="4" name="Date Placeholder 3"/>
          <p:cNvSpPr>
            <a:spLocks noGrp="1"/>
          </p:cNvSpPr>
          <p:nvPr>
            <p:ph type="dt" idx="1"/>
          </p:nvPr>
        </p:nvSpPr>
        <p:spPr/>
        <p:txBody>
          <a:bodyPr/>
          <a:lstStyle/>
          <a:p>
            <a:fld id="{B1E091CA-E4BE-4B82-BED0-E49C744060B0}" type="datetime1">
              <a:rPr lang="en-NZ" smtClean="0"/>
              <a:t>12/09/2022</a:t>
            </a:fld>
            <a:endParaRPr lang="en-NZ" dirty="0"/>
          </a:p>
        </p:txBody>
      </p:sp>
      <p:sp>
        <p:nvSpPr>
          <p:cNvPr id="5" name="Slide Number Placeholder 4"/>
          <p:cNvSpPr>
            <a:spLocks noGrp="1"/>
          </p:cNvSpPr>
          <p:nvPr>
            <p:ph type="sldNum" sz="quarter" idx="5"/>
          </p:nvPr>
        </p:nvSpPr>
        <p:spPr/>
        <p:txBody>
          <a:bodyPr/>
          <a:lstStyle/>
          <a:p>
            <a:fld id="{EDADBDC2-CAFF-48A7-B6A2-445E0EF93826}" type="slidenum">
              <a:rPr lang="en-NZ" smtClean="0"/>
              <a:t>16</a:t>
            </a:fld>
            <a:endParaRPr lang="en-NZ" dirty="0"/>
          </a:p>
        </p:txBody>
      </p:sp>
    </p:spTree>
    <p:extLst>
      <p:ext uri="{BB962C8B-B14F-4D97-AF65-F5344CB8AC3E}">
        <p14:creationId xmlns:p14="http://schemas.microsoft.com/office/powerpoint/2010/main" val="54212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1235075"/>
            <a:ext cx="5910263" cy="3325813"/>
          </a:xfrm>
        </p:spPr>
      </p:sp>
      <p:sp>
        <p:nvSpPr>
          <p:cNvPr id="3" name="Notes Placeholder 2"/>
          <p:cNvSpPr>
            <a:spLocks noGrp="1"/>
          </p:cNvSpPr>
          <p:nvPr>
            <p:ph type="body" idx="1"/>
          </p:nvPr>
        </p:nvSpPr>
        <p:spPr/>
        <p:txBody>
          <a:bodyPr/>
          <a:lstStyle/>
          <a:p>
            <a:r>
              <a:rPr lang="en-NZ" dirty="0"/>
              <a:t>Not Land Locked. Accessible Māori retained land. Circa 4% of the total land area in our inquiry district. </a:t>
            </a:r>
          </a:p>
        </p:txBody>
      </p:sp>
      <p:sp>
        <p:nvSpPr>
          <p:cNvPr id="4" name="Slide Number Placeholder 3"/>
          <p:cNvSpPr>
            <a:spLocks noGrp="1"/>
          </p:cNvSpPr>
          <p:nvPr>
            <p:ph type="sldNum" sz="quarter" idx="5"/>
          </p:nvPr>
        </p:nvSpPr>
        <p:spPr/>
        <p:txBody>
          <a:bodyPr/>
          <a:lstStyle/>
          <a:p>
            <a:fld id="{EDADBDC2-CAFF-48A7-B6A2-445E0EF93826}" type="slidenum">
              <a:rPr lang="en-NZ" smtClean="0"/>
              <a:t>17</a:t>
            </a:fld>
            <a:endParaRPr lang="en-NZ" dirty="0"/>
          </a:p>
        </p:txBody>
      </p:sp>
      <p:sp>
        <p:nvSpPr>
          <p:cNvPr id="5" name="Date Placeholder 4">
            <a:extLst>
              <a:ext uri="{FF2B5EF4-FFF2-40B4-BE49-F238E27FC236}">
                <a16:creationId xmlns:a16="http://schemas.microsoft.com/office/drawing/2014/main" id="{4E2C3275-DC2A-4156-96D0-907E60FC9BFD}"/>
              </a:ext>
            </a:extLst>
          </p:cNvPr>
          <p:cNvSpPr>
            <a:spLocks noGrp="1"/>
          </p:cNvSpPr>
          <p:nvPr>
            <p:ph type="dt" idx="1"/>
          </p:nvPr>
        </p:nvSpPr>
        <p:spPr/>
        <p:txBody>
          <a:bodyPr/>
          <a:lstStyle/>
          <a:p>
            <a:fld id="{45481612-95EA-4C8C-BB48-D064DDE8BAB9}" type="datetime1">
              <a:rPr lang="en-NZ" smtClean="0"/>
              <a:t>12/09/2022</a:t>
            </a:fld>
            <a:endParaRPr lang="en-NZ" dirty="0"/>
          </a:p>
        </p:txBody>
      </p:sp>
    </p:spTree>
    <p:extLst>
      <p:ext uri="{BB962C8B-B14F-4D97-AF65-F5344CB8AC3E}">
        <p14:creationId xmlns:p14="http://schemas.microsoft.com/office/powerpoint/2010/main" val="1341215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1235075"/>
            <a:ext cx="5910263" cy="332581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DADBDC2-CAFF-48A7-B6A2-445E0EF93826}" type="slidenum">
              <a:rPr lang="en-NZ" smtClean="0"/>
              <a:t>18</a:t>
            </a:fld>
            <a:endParaRPr lang="en-NZ" dirty="0"/>
          </a:p>
        </p:txBody>
      </p:sp>
      <p:sp>
        <p:nvSpPr>
          <p:cNvPr id="5" name="Date Placeholder 4">
            <a:extLst>
              <a:ext uri="{FF2B5EF4-FFF2-40B4-BE49-F238E27FC236}">
                <a16:creationId xmlns:a16="http://schemas.microsoft.com/office/drawing/2014/main" id="{F5EC3C63-725E-4CAD-9AB2-9E8F94E282C7}"/>
              </a:ext>
            </a:extLst>
          </p:cNvPr>
          <p:cNvSpPr>
            <a:spLocks noGrp="1"/>
          </p:cNvSpPr>
          <p:nvPr>
            <p:ph type="dt" idx="1"/>
          </p:nvPr>
        </p:nvSpPr>
        <p:spPr/>
        <p:txBody>
          <a:bodyPr/>
          <a:lstStyle/>
          <a:p>
            <a:fld id="{25568E1B-88D0-4985-9E40-94D5D4AA9B83}" type="datetime1">
              <a:rPr lang="en-NZ" smtClean="0"/>
              <a:t>12/09/2022</a:t>
            </a:fld>
            <a:endParaRPr lang="en-NZ" dirty="0"/>
          </a:p>
        </p:txBody>
      </p:sp>
    </p:spTree>
    <p:extLst>
      <p:ext uri="{BB962C8B-B14F-4D97-AF65-F5344CB8AC3E}">
        <p14:creationId xmlns:p14="http://schemas.microsoft.com/office/powerpoint/2010/main" val="1390440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CDB5788-0BFD-4923-ACA4-6CF1DC953B9A}"/>
              </a:ext>
            </a:extLst>
          </p:cNvPr>
          <p:cNvSpPr>
            <a:spLocks noGrp="1" noRot="1" noChangeAspect="1" noChangeArrowheads="1" noTextEdit="1"/>
          </p:cNvSpPr>
          <p:nvPr>
            <p:ph type="sldImg"/>
          </p:nvPr>
        </p:nvSpPr>
        <p:spPr bwMode="auto">
          <a:xfrm>
            <a:off x="114300" y="744538"/>
            <a:ext cx="66294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9CFC3D7-1598-4118-9CCB-5CA0B40FED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47108" name="Slide Number Placeholder 3">
            <a:extLst>
              <a:ext uri="{FF2B5EF4-FFF2-40B4-BE49-F238E27FC236}">
                <a16:creationId xmlns:a16="http://schemas.microsoft.com/office/drawing/2014/main" id="{87394C64-1B99-45F8-9DAD-B155782CD9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2950" indent="-285750">
              <a:defRPr>
                <a:solidFill>
                  <a:schemeClr val="tx1"/>
                </a:solidFill>
                <a:latin typeface="Georgia" panose="02040502050405020303" pitchFamily="18" charset="0"/>
                <a:ea typeface="MS PGothic" panose="020B0600070205080204" pitchFamily="34" charset="-128"/>
              </a:defRPr>
            </a:lvl2pPr>
            <a:lvl3pPr marL="1143000" indent="-228600">
              <a:defRPr>
                <a:solidFill>
                  <a:schemeClr val="tx1"/>
                </a:solidFill>
                <a:latin typeface="Georgia" panose="02040502050405020303" pitchFamily="18" charset="0"/>
                <a:ea typeface="MS PGothic" panose="020B0600070205080204" pitchFamily="34" charset="-128"/>
              </a:defRPr>
            </a:lvl3pPr>
            <a:lvl4pPr marL="1600200" indent="-228600">
              <a:defRPr>
                <a:solidFill>
                  <a:schemeClr val="tx1"/>
                </a:solidFill>
                <a:latin typeface="Georgia" panose="02040502050405020303" pitchFamily="18" charset="0"/>
                <a:ea typeface="MS PGothic" panose="020B0600070205080204" pitchFamily="34" charset="-128"/>
              </a:defRPr>
            </a:lvl4pPr>
            <a:lvl5pPr marL="2057400" indent="-228600">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9230EC11-EED3-4D80-BE5A-5B8A2C90321E}"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0D6C737-EA23-4987-BDC6-9466360A0BC6}"/>
              </a:ext>
            </a:extLst>
          </p:cNvPr>
          <p:cNvSpPr>
            <a:spLocks noGrp="1" noRot="1" noChangeAspect="1" noTextEdit="1"/>
          </p:cNvSpPr>
          <p:nvPr>
            <p:ph type="sldImg"/>
          </p:nvPr>
        </p:nvSpPr>
        <p:spPr bwMode="auto">
          <a:xfrm>
            <a:off x="114300" y="744538"/>
            <a:ext cx="66294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7FD1F73-17B0-4043-A1AF-E13A7068F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4E0F355F-FF56-4D10-A33E-4155CF367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38188" indent="-282575">
              <a:defRPr>
                <a:solidFill>
                  <a:schemeClr val="tx1"/>
                </a:solidFill>
                <a:latin typeface="Georgia" panose="02040502050405020303" pitchFamily="18" charset="0"/>
                <a:ea typeface="MS PGothic" panose="020B0600070205080204" pitchFamily="34" charset="-128"/>
              </a:defRPr>
            </a:lvl2pPr>
            <a:lvl3pPr marL="1135063" indent="-227013">
              <a:defRPr>
                <a:solidFill>
                  <a:schemeClr val="tx1"/>
                </a:solidFill>
                <a:latin typeface="Georgia" panose="02040502050405020303" pitchFamily="18" charset="0"/>
                <a:ea typeface="MS PGothic" panose="020B0600070205080204" pitchFamily="34" charset="-128"/>
              </a:defRPr>
            </a:lvl3pPr>
            <a:lvl4pPr marL="1589088" indent="-227013">
              <a:defRPr>
                <a:solidFill>
                  <a:schemeClr val="tx1"/>
                </a:solidFill>
                <a:latin typeface="Georgia" panose="02040502050405020303" pitchFamily="18" charset="0"/>
                <a:ea typeface="MS PGothic" panose="020B0600070205080204" pitchFamily="34" charset="-128"/>
              </a:defRPr>
            </a:lvl4pPr>
            <a:lvl5pPr marL="2043113" indent="-227013">
              <a:defRPr>
                <a:solidFill>
                  <a:schemeClr val="tx1"/>
                </a:solidFill>
                <a:latin typeface="Georgia" panose="02040502050405020303" pitchFamily="18" charset="0"/>
                <a:ea typeface="MS PGothic" panose="020B0600070205080204" pitchFamily="34" charset="-128"/>
              </a:defRPr>
            </a:lvl5pPr>
            <a:lvl6pPr marL="25003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575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147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719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63C0573F-E83C-45F5-BC4C-529DD3F30A48}"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18D6E5B-6D6B-4599-B29B-B2F6824FFFBD}"/>
              </a:ext>
            </a:extLst>
          </p:cNvPr>
          <p:cNvSpPr>
            <a:spLocks noGrp="1" noRot="1" noChangeAspect="1" noTextEdit="1"/>
          </p:cNvSpPr>
          <p:nvPr>
            <p:ph type="sldImg"/>
          </p:nvPr>
        </p:nvSpPr>
        <p:spPr bwMode="auto">
          <a:xfrm>
            <a:off x="114300" y="744538"/>
            <a:ext cx="66294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EF3D017-2E4F-4838-9723-76047331A8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1ACC7DC5-0B36-4909-99A8-98CF0088DD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38188" indent="-282575">
              <a:defRPr>
                <a:solidFill>
                  <a:schemeClr val="tx1"/>
                </a:solidFill>
                <a:latin typeface="Georgia" panose="02040502050405020303" pitchFamily="18" charset="0"/>
                <a:ea typeface="MS PGothic" panose="020B0600070205080204" pitchFamily="34" charset="-128"/>
              </a:defRPr>
            </a:lvl2pPr>
            <a:lvl3pPr marL="1135063" indent="-227013">
              <a:defRPr>
                <a:solidFill>
                  <a:schemeClr val="tx1"/>
                </a:solidFill>
                <a:latin typeface="Georgia" panose="02040502050405020303" pitchFamily="18" charset="0"/>
                <a:ea typeface="MS PGothic" panose="020B0600070205080204" pitchFamily="34" charset="-128"/>
              </a:defRPr>
            </a:lvl3pPr>
            <a:lvl4pPr marL="1589088" indent="-227013">
              <a:defRPr>
                <a:solidFill>
                  <a:schemeClr val="tx1"/>
                </a:solidFill>
                <a:latin typeface="Georgia" panose="02040502050405020303" pitchFamily="18" charset="0"/>
                <a:ea typeface="MS PGothic" panose="020B0600070205080204" pitchFamily="34" charset="-128"/>
              </a:defRPr>
            </a:lvl4pPr>
            <a:lvl5pPr marL="2043113" indent="-227013">
              <a:defRPr>
                <a:solidFill>
                  <a:schemeClr val="tx1"/>
                </a:solidFill>
                <a:latin typeface="Georgia" panose="02040502050405020303" pitchFamily="18" charset="0"/>
                <a:ea typeface="MS PGothic" panose="020B0600070205080204" pitchFamily="34" charset="-128"/>
              </a:defRPr>
            </a:lvl5pPr>
            <a:lvl6pPr marL="25003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575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147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719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F3CDCB42-11DF-4C9B-9DB1-88FDBAEA4C2C}" type="slidenum">
              <a:rPr lang="en-US" altLang="en-US" smtClean="0">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BB3C99E-77E1-43DF-AFBB-A6AEAA0698D9}"/>
              </a:ext>
            </a:extLst>
          </p:cNvPr>
          <p:cNvSpPr>
            <a:spLocks noGrp="1" noRot="1" noChangeAspect="1" noTextEdit="1"/>
          </p:cNvSpPr>
          <p:nvPr>
            <p:ph type="sldImg"/>
          </p:nvPr>
        </p:nvSpPr>
        <p:spPr bwMode="auto">
          <a:xfrm>
            <a:off x="114300" y="744538"/>
            <a:ext cx="66294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B14D13E-5A2E-44DB-9B07-E4B35DAD93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04267ED8-B1D6-4AD6-B2FE-C9C9FBA653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38188" indent="-282575">
              <a:defRPr>
                <a:solidFill>
                  <a:schemeClr val="tx1"/>
                </a:solidFill>
                <a:latin typeface="Georgia" panose="02040502050405020303" pitchFamily="18" charset="0"/>
                <a:ea typeface="MS PGothic" panose="020B0600070205080204" pitchFamily="34" charset="-128"/>
              </a:defRPr>
            </a:lvl2pPr>
            <a:lvl3pPr marL="1135063" indent="-227013">
              <a:defRPr>
                <a:solidFill>
                  <a:schemeClr val="tx1"/>
                </a:solidFill>
                <a:latin typeface="Georgia" panose="02040502050405020303" pitchFamily="18" charset="0"/>
                <a:ea typeface="MS PGothic" panose="020B0600070205080204" pitchFamily="34" charset="-128"/>
              </a:defRPr>
            </a:lvl3pPr>
            <a:lvl4pPr marL="1589088" indent="-227013">
              <a:defRPr>
                <a:solidFill>
                  <a:schemeClr val="tx1"/>
                </a:solidFill>
                <a:latin typeface="Georgia" panose="02040502050405020303" pitchFamily="18" charset="0"/>
                <a:ea typeface="MS PGothic" panose="020B0600070205080204" pitchFamily="34" charset="-128"/>
              </a:defRPr>
            </a:lvl4pPr>
            <a:lvl5pPr marL="2043113" indent="-227013">
              <a:defRPr>
                <a:solidFill>
                  <a:schemeClr val="tx1"/>
                </a:solidFill>
                <a:latin typeface="Georgia" panose="02040502050405020303" pitchFamily="18" charset="0"/>
                <a:ea typeface="MS PGothic" panose="020B0600070205080204" pitchFamily="34" charset="-128"/>
              </a:defRPr>
            </a:lvl5pPr>
            <a:lvl6pPr marL="25003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575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147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71913" indent="-2270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0AE320BA-9832-4AA8-AB33-978C101E57D7}" type="slidenum">
              <a:rPr lang="en-US" altLang="en-US" smtClean="0">
                <a:solidFill>
                  <a:srgbClr val="000000"/>
                </a:solidFill>
                <a:latin typeface="Calibri" panose="020F0502020204030204" pitchFamily="34" charset="0"/>
              </a:rPr>
              <a:pPr/>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GB" dirty="0"/>
              <a:t>Acknowledge Thomas Curtis contribution as Ngāti Hauiti Delegate for (how many years) welcome Peter Fraser</a:t>
            </a:r>
          </a:p>
          <a:p>
            <a:pPr defTabSz="907633">
              <a:defRP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DADBDC2-CAFF-48A7-B6A2-445E0EF93826}" type="slidenum">
              <a:rPr lang="en-NZ" smtClean="0"/>
              <a:t>5</a:t>
            </a:fld>
            <a:endParaRPr lang="en-NZ" dirty="0"/>
          </a:p>
        </p:txBody>
      </p:sp>
      <p:sp>
        <p:nvSpPr>
          <p:cNvPr id="5" name="Date Placeholder 4">
            <a:extLst>
              <a:ext uri="{FF2B5EF4-FFF2-40B4-BE49-F238E27FC236}">
                <a16:creationId xmlns:a16="http://schemas.microsoft.com/office/drawing/2014/main" id="{52C13C8B-0063-44BA-926F-07FCF9665F93}"/>
              </a:ext>
            </a:extLst>
          </p:cNvPr>
          <p:cNvSpPr>
            <a:spLocks noGrp="1"/>
          </p:cNvSpPr>
          <p:nvPr>
            <p:ph type="dt" idx="1"/>
          </p:nvPr>
        </p:nvSpPr>
        <p:spPr/>
        <p:txBody>
          <a:bodyPr/>
          <a:lstStyle/>
          <a:p>
            <a:fld id="{126D9C46-FCB3-495C-B8A5-AC8E41ADDCD6}" type="datetime1">
              <a:rPr lang="en-NZ" smtClean="0"/>
              <a:t>12/09/2022</a:t>
            </a:fld>
            <a:endParaRPr lang="en-NZ" dirty="0"/>
          </a:p>
        </p:txBody>
      </p:sp>
    </p:spTree>
    <p:extLst>
      <p:ext uri="{BB962C8B-B14F-4D97-AF65-F5344CB8AC3E}">
        <p14:creationId xmlns:p14="http://schemas.microsoft.com/office/powerpoint/2010/main" val="39234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Calibri" panose="020F0502020204030204" pitchFamily="34" charset="0"/>
                <a:cs typeface="Calibri" panose="020F0502020204030204" pitchFamily="34" charset="0"/>
              </a:rPr>
              <a:t>On 9 November 2021, Negotiators were appointed by the Trust after a call for nominations through Mōkai Pātea iwi </a:t>
            </a:r>
            <a:r>
              <a:rPr lang="en-US" altLang="en-US" sz="1200" dirty="0" err="1">
                <a:latin typeface="Calibri" panose="020F0502020204030204" pitchFamily="34" charset="0"/>
                <a:cs typeface="Calibri" panose="020F0502020204030204" pitchFamily="34" charset="0"/>
              </a:rPr>
              <a:t>Rūnanga</a:t>
            </a:r>
            <a:r>
              <a:rPr lang="en-US" altLang="en-US" sz="1200" dirty="0">
                <a:latin typeface="Calibri" panose="020F0502020204030204" pitchFamily="34" charset="0"/>
                <a:cs typeface="Calibri" panose="020F0502020204030204" pitchFamily="34" charset="0"/>
              </a:rPr>
              <a:t> </a:t>
            </a:r>
          </a:p>
          <a:p>
            <a:pPr eaLnBrk="1" hangingPunct="1"/>
            <a:r>
              <a:rPr lang="en-US" altLang="en-US" sz="1200" dirty="0">
                <a:latin typeface="Calibri" panose="020F0502020204030204" pitchFamily="34" charset="0"/>
                <a:cs typeface="Calibri" panose="020F0502020204030204" pitchFamily="34" charset="0"/>
              </a:rPr>
              <a:t>The process including candidates requiring endorsement from an iwi </a:t>
            </a:r>
            <a:r>
              <a:rPr lang="en-US" altLang="en-US" sz="1200" dirty="0" err="1">
                <a:latin typeface="Calibri" panose="020F0502020204030204" pitchFamily="34" charset="0"/>
                <a:cs typeface="Calibri" panose="020F0502020204030204" pitchFamily="34" charset="0"/>
              </a:rPr>
              <a:t>Rūnanga</a:t>
            </a:r>
            <a:r>
              <a:rPr lang="en-US" altLang="en-US" sz="1200" dirty="0">
                <a:latin typeface="Calibri" panose="020F0502020204030204" pitchFamily="34" charset="0"/>
                <a:cs typeface="Calibri" panose="020F0502020204030204" pitchFamily="34" charset="0"/>
              </a:rPr>
              <a:t>.  </a:t>
            </a:r>
          </a:p>
          <a:p>
            <a:endParaRPr lang="en-NZ" dirty="0"/>
          </a:p>
        </p:txBody>
      </p:sp>
      <p:sp>
        <p:nvSpPr>
          <p:cNvPr id="4" name="Date Placeholder 3"/>
          <p:cNvSpPr>
            <a:spLocks noGrp="1"/>
          </p:cNvSpPr>
          <p:nvPr>
            <p:ph type="dt" idx="1"/>
          </p:nvPr>
        </p:nvSpPr>
        <p:spPr/>
        <p:txBody>
          <a:bodyPr/>
          <a:lstStyle/>
          <a:p>
            <a:fld id="{BC4CCA2B-B29F-4EAE-9D31-B73CECD1627D}" type="datetime1">
              <a:rPr lang="en-NZ" smtClean="0"/>
              <a:t>12/09/2022</a:t>
            </a:fld>
            <a:endParaRPr lang="en-NZ" dirty="0"/>
          </a:p>
        </p:txBody>
      </p:sp>
      <p:sp>
        <p:nvSpPr>
          <p:cNvPr id="5" name="Slide Number Placeholder 4"/>
          <p:cNvSpPr>
            <a:spLocks noGrp="1"/>
          </p:cNvSpPr>
          <p:nvPr>
            <p:ph type="sldNum" sz="quarter" idx="5"/>
          </p:nvPr>
        </p:nvSpPr>
        <p:spPr/>
        <p:txBody>
          <a:bodyPr/>
          <a:lstStyle/>
          <a:p>
            <a:fld id="{EDADBDC2-CAFF-48A7-B6A2-445E0EF93826}" type="slidenum">
              <a:rPr lang="en-NZ" smtClean="0"/>
              <a:t>6</a:t>
            </a:fld>
            <a:endParaRPr lang="en-NZ" dirty="0"/>
          </a:p>
        </p:txBody>
      </p:sp>
    </p:spTree>
    <p:extLst>
      <p:ext uri="{BB962C8B-B14F-4D97-AF65-F5344CB8AC3E}">
        <p14:creationId xmlns:p14="http://schemas.microsoft.com/office/powerpoint/2010/main" val="388922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BDF08C2-2ADB-4305-BF13-53392A0EA403}"/>
              </a:ext>
            </a:extLst>
          </p:cNvPr>
          <p:cNvSpPr>
            <a:spLocks noGrp="1" noRot="1" noChangeAspect="1" noChangeArrowheads="1" noTextEdit="1"/>
          </p:cNvSpPr>
          <p:nvPr>
            <p:ph type="sldImg"/>
          </p:nvPr>
        </p:nvSpPr>
        <p:spPr bwMode="auto">
          <a:xfrm>
            <a:off x="114300" y="744538"/>
            <a:ext cx="66294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9B4F6FB-6EDA-4011-AA22-B6682B0571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36868" name="Slide Number Placeholder 3">
            <a:extLst>
              <a:ext uri="{FF2B5EF4-FFF2-40B4-BE49-F238E27FC236}">
                <a16:creationId xmlns:a16="http://schemas.microsoft.com/office/drawing/2014/main" id="{C518B497-E756-446D-9E76-CA52BFE971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2950" indent="-285750">
              <a:defRPr>
                <a:solidFill>
                  <a:schemeClr val="tx1"/>
                </a:solidFill>
                <a:latin typeface="Georgia" panose="02040502050405020303" pitchFamily="18" charset="0"/>
                <a:ea typeface="MS PGothic" panose="020B0600070205080204" pitchFamily="34" charset="-128"/>
              </a:defRPr>
            </a:lvl2pPr>
            <a:lvl3pPr marL="1143000" indent="-228600">
              <a:defRPr>
                <a:solidFill>
                  <a:schemeClr val="tx1"/>
                </a:solidFill>
                <a:latin typeface="Georgia" panose="02040502050405020303" pitchFamily="18" charset="0"/>
                <a:ea typeface="MS PGothic" panose="020B0600070205080204" pitchFamily="34" charset="-128"/>
              </a:defRPr>
            </a:lvl3pPr>
            <a:lvl4pPr marL="1600200" indent="-228600">
              <a:defRPr>
                <a:solidFill>
                  <a:schemeClr val="tx1"/>
                </a:solidFill>
                <a:latin typeface="Georgia" panose="02040502050405020303" pitchFamily="18" charset="0"/>
                <a:ea typeface="MS PGothic" panose="020B0600070205080204" pitchFamily="34" charset="-128"/>
              </a:defRPr>
            </a:lvl4pPr>
            <a:lvl5pPr marL="2057400" indent="-228600">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068562F-CC2C-441F-8227-D5B95C4C3D83}"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4538"/>
            <a:ext cx="6629400" cy="3730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463DB15A-0B49-43B5-AE47-3B26A701DF10}" type="slidenum">
              <a:rPr lang="en-US" altLang="en-US" smtClean="0"/>
              <a:pPr>
                <a:defRPr/>
              </a:pPr>
              <a:t>10</a:t>
            </a:fld>
            <a:endParaRPr lang="en-US" altLang="en-US"/>
          </a:p>
        </p:txBody>
      </p:sp>
    </p:spTree>
    <p:extLst>
      <p:ext uri="{BB962C8B-B14F-4D97-AF65-F5344CB8AC3E}">
        <p14:creationId xmlns:p14="http://schemas.microsoft.com/office/powerpoint/2010/main" val="8362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Quantum is based off the loss of land through Te </a:t>
            </a:r>
            <a:r>
              <a:rPr lang="en-NZ" dirty="0" err="1"/>
              <a:t>Tiriti</a:t>
            </a:r>
            <a:r>
              <a:rPr lang="en-NZ" dirty="0"/>
              <a:t> breaches, the seriousness of breaches (</a:t>
            </a:r>
            <a:r>
              <a:rPr lang="en-NZ" dirty="0" err="1"/>
              <a:t>Raupatu</a:t>
            </a:r>
            <a:r>
              <a:rPr lang="en-NZ" dirty="0"/>
              <a:t> in our case we are saying chicanery and deceit – </a:t>
            </a:r>
            <a:r>
              <a:rPr lang="en-NZ" dirty="0" err="1"/>
              <a:t>Nukurau</a:t>
            </a:r>
            <a:r>
              <a:rPr lang="en-NZ" dirty="0"/>
              <a:t> with no tikanga redress or correction), Secondary Population, third special factors, EG Landlocked Land.</a:t>
            </a:r>
          </a:p>
        </p:txBody>
      </p:sp>
      <p:sp>
        <p:nvSpPr>
          <p:cNvPr id="4" name="Date Placeholder 3"/>
          <p:cNvSpPr>
            <a:spLocks noGrp="1"/>
          </p:cNvSpPr>
          <p:nvPr>
            <p:ph type="dt" idx="1"/>
          </p:nvPr>
        </p:nvSpPr>
        <p:spPr/>
        <p:txBody>
          <a:bodyPr/>
          <a:lstStyle/>
          <a:p>
            <a:fld id="{B1E091CA-E4BE-4B82-BED0-E49C744060B0}" type="datetime1">
              <a:rPr lang="en-NZ" smtClean="0"/>
              <a:t>12/09/2022</a:t>
            </a:fld>
            <a:endParaRPr lang="en-NZ" dirty="0"/>
          </a:p>
        </p:txBody>
      </p:sp>
      <p:sp>
        <p:nvSpPr>
          <p:cNvPr id="5" name="Slide Number Placeholder 4"/>
          <p:cNvSpPr>
            <a:spLocks noGrp="1"/>
          </p:cNvSpPr>
          <p:nvPr>
            <p:ph type="sldNum" sz="quarter" idx="5"/>
          </p:nvPr>
        </p:nvSpPr>
        <p:spPr/>
        <p:txBody>
          <a:bodyPr/>
          <a:lstStyle/>
          <a:p>
            <a:fld id="{EDADBDC2-CAFF-48A7-B6A2-445E0EF93826}" type="slidenum">
              <a:rPr lang="en-NZ" smtClean="0"/>
              <a:t>11</a:t>
            </a:fld>
            <a:endParaRPr lang="en-NZ" dirty="0"/>
          </a:p>
        </p:txBody>
      </p:sp>
    </p:spTree>
    <p:extLst>
      <p:ext uri="{BB962C8B-B14F-4D97-AF65-F5344CB8AC3E}">
        <p14:creationId xmlns:p14="http://schemas.microsoft.com/office/powerpoint/2010/main" val="279414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0">
            <a:extLst>
              <a:ext uri="{FF2B5EF4-FFF2-40B4-BE49-F238E27FC236}">
                <a16:creationId xmlns:a16="http://schemas.microsoft.com/office/drawing/2014/main" id="{E70224C6-5AA9-4AE3-9530-DFA573DAF696}"/>
              </a:ext>
            </a:extLst>
          </p:cNvPr>
          <p:cNvGrpSpPr>
            <a:grpSpLocks/>
          </p:cNvGrpSpPr>
          <p:nvPr/>
        </p:nvGrpSpPr>
        <p:grpSpPr bwMode="auto">
          <a:xfrm>
            <a:off x="0" y="-9525"/>
            <a:ext cx="12192000" cy="6867525"/>
            <a:chOff x="0" y="-8467"/>
            <a:chExt cx="12192000" cy="6866467"/>
          </a:xfrm>
        </p:grpSpPr>
        <p:cxnSp>
          <p:nvCxnSpPr>
            <p:cNvPr id="5" name="Straight Connector 4">
              <a:extLst>
                <a:ext uri="{FF2B5EF4-FFF2-40B4-BE49-F238E27FC236}">
                  <a16:creationId xmlns:a16="http://schemas.microsoft.com/office/drawing/2014/main" id="{DF9C6F82-C1F6-49F1-9CB9-A6EFBCD06E0C}"/>
                </a:ext>
              </a:extLst>
            </p:cNvPr>
            <p:cNvCxnSpPr/>
            <p:nvPr/>
          </p:nvCxnSpPr>
          <p:spPr>
            <a:xfrm>
              <a:off x="9370484" y="1057"/>
              <a:ext cx="1219200" cy="6856943"/>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722C702-236C-464A-83CC-0EE128793499}"/>
                </a:ext>
              </a:extLst>
            </p:cNvPr>
            <p:cNvCxnSpPr/>
            <p:nvPr/>
          </p:nvCxnSpPr>
          <p:spPr>
            <a:xfrm flipH="1">
              <a:off x="7425267" y="3681902"/>
              <a:ext cx="4764617" cy="317609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BA4DB630-E22D-44E2-9A5A-CEB2ECC4F860}"/>
                </a:ext>
              </a:extLst>
            </p:cNvPr>
            <p:cNvSpPr/>
            <p:nvPr/>
          </p:nvSpPr>
          <p:spPr>
            <a:xfrm>
              <a:off x="9182100" y="-8467"/>
              <a:ext cx="3005667"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6E51FF2F-2CCE-4911-9D0F-82F12D7B9980}"/>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9ADBA690-2A4D-4C55-8BB4-15CA690B4340}"/>
                </a:ext>
              </a:extLst>
            </p:cNvPr>
            <p:cNvSpPr/>
            <p:nvPr/>
          </p:nvSpPr>
          <p:spPr>
            <a:xfrm>
              <a:off x="8932333" y="3048587"/>
              <a:ext cx="3259667" cy="3809413"/>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88E256E1-A582-4626-9402-6B2F147BA8E8}"/>
                </a:ext>
              </a:extLst>
            </p:cNvPr>
            <p:cNvSpPr/>
            <p:nvPr/>
          </p:nvSpPr>
          <p:spPr>
            <a:xfrm>
              <a:off x="9334500" y="-8467"/>
              <a:ext cx="2853267"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69663777-B127-482A-9AB8-73544CBB72BB}"/>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21FDE2B0-59F8-4FB7-9675-D4EADDE7F6B5}"/>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1D2B5EA0-66C7-44BB-A407-D59C7E5FC00C}"/>
                </a:ext>
              </a:extLst>
            </p:cNvPr>
            <p:cNvSpPr/>
            <p:nvPr/>
          </p:nvSpPr>
          <p:spPr>
            <a:xfrm>
              <a:off x="10371667" y="3589842"/>
              <a:ext cx="1816100" cy="3268158"/>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2A820FDC-6257-4159-8A8A-A38719B6D6FA}"/>
                </a:ext>
              </a:extLst>
            </p:cNvPr>
            <p:cNvSpPr/>
            <p:nvPr/>
          </p:nvSpPr>
          <p:spPr>
            <a:xfrm rot="10800000">
              <a:off x="0" y="1057"/>
              <a:ext cx="842433" cy="56649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lstStyle>
            <a:lvl1pPr marL="0" indent="0" algn="r">
              <a:buNone/>
              <a:defRPr>
                <a:solidFill>
                  <a:schemeClr val="tx1">
                    <a:lumMod val="50000"/>
                    <a:lumOff val="50000"/>
                  </a:schemeClr>
                </a:solidFill>
              </a:defRPr>
            </a:lvl1pPr>
            <a:lvl2pPr marL="342906" indent="0" algn="ctr">
              <a:buNone/>
              <a:defRPr>
                <a:solidFill>
                  <a:schemeClr val="tx1">
                    <a:tint val="75000"/>
                  </a:schemeClr>
                </a:solidFill>
              </a:defRPr>
            </a:lvl2pPr>
            <a:lvl3pPr marL="685811" indent="0" algn="ctr">
              <a:buNone/>
              <a:defRPr>
                <a:solidFill>
                  <a:schemeClr val="tx1">
                    <a:tint val="75000"/>
                  </a:schemeClr>
                </a:solidFill>
              </a:defRPr>
            </a:lvl3pPr>
            <a:lvl4pPr marL="1028717" indent="0" algn="ctr">
              <a:buNone/>
              <a:defRPr>
                <a:solidFill>
                  <a:schemeClr val="tx1">
                    <a:tint val="75000"/>
                  </a:schemeClr>
                </a:solidFill>
              </a:defRPr>
            </a:lvl4pPr>
            <a:lvl5pPr marL="1371623" indent="0" algn="ctr">
              <a:buNone/>
              <a:defRPr>
                <a:solidFill>
                  <a:schemeClr val="tx1">
                    <a:tint val="75000"/>
                  </a:schemeClr>
                </a:solidFill>
              </a:defRPr>
            </a:lvl5pPr>
            <a:lvl6pPr marL="1714528" indent="0" algn="ctr">
              <a:buNone/>
              <a:defRPr>
                <a:solidFill>
                  <a:schemeClr val="tx1">
                    <a:tint val="75000"/>
                  </a:schemeClr>
                </a:solidFill>
              </a:defRPr>
            </a:lvl6pPr>
            <a:lvl7pPr marL="2057434" indent="0" algn="ctr">
              <a:buNone/>
              <a:defRPr>
                <a:solidFill>
                  <a:schemeClr val="tx1">
                    <a:tint val="75000"/>
                  </a:schemeClr>
                </a:solidFill>
              </a:defRPr>
            </a:lvl7pPr>
            <a:lvl8pPr marL="2400340" indent="0" algn="ctr">
              <a:buNone/>
              <a:defRPr>
                <a:solidFill>
                  <a:schemeClr val="tx1">
                    <a:tint val="75000"/>
                  </a:schemeClr>
                </a:solidFill>
              </a:defRPr>
            </a:lvl8pPr>
            <a:lvl9pPr marL="2743245" indent="0" algn="ctr">
              <a:buNone/>
              <a:defRPr>
                <a:solidFill>
                  <a:schemeClr val="tx1">
                    <a:tint val="75000"/>
                  </a:schemeClr>
                </a:solidFill>
              </a:defRPr>
            </a:lvl9pPr>
          </a:lstStyle>
          <a:p>
            <a:r>
              <a:rPr lang="en-US"/>
              <a:t>Click to edit Master subtitle style</a:t>
            </a:r>
            <a:endParaRPr lang="en-US" dirty="0"/>
          </a:p>
        </p:txBody>
      </p:sp>
      <p:sp>
        <p:nvSpPr>
          <p:cNvPr id="18" name="Date Placeholder 17">
            <a:extLst>
              <a:ext uri="{FF2B5EF4-FFF2-40B4-BE49-F238E27FC236}">
                <a16:creationId xmlns:a16="http://schemas.microsoft.com/office/drawing/2014/main" id="{EC81A2DC-A2D2-45E7-BA16-AEF4B595BB63}"/>
              </a:ext>
            </a:extLst>
          </p:cNvPr>
          <p:cNvSpPr>
            <a:spLocks noGrp="1"/>
          </p:cNvSpPr>
          <p:nvPr>
            <p:ph type="dt" sz="half" idx="10"/>
          </p:nvPr>
        </p:nvSpPr>
        <p:spPr/>
        <p:txBody>
          <a:bodyPr/>
          <a:lstStyle/>
          <a:p>
            <a:pPr>
              <a:defRPr/>
            </a:pPr>
            <a:endParaRPr lang="en-US" dirty="0"/>
          </a:p>
        </p:txBody>
      </p:sp>
      <p:sp>
        <p:nvSpPr>
          <p:cNvPr id="19" name="Footer Placeholder 18">
            <a:extLst>
              <a:ext uri="{FF2B5EF4-FFF2-40B4-BE49-F238E27FC236}">
                <a16:creationId xmlns:a16="http://schemas.microsoft.com/office/drawing/2014/main" id="{4647D17B-0AD6-436C-A585-63E9220EC2D5}"/>
              </a:ext>
            </a:extLst>
          </p:cNvPr>
          <p:cNvSpPr>
            <a:spLocks noGrp="1"/>
          </p:cNvSpPr>
          <p:nvPr>
            <p:ph type="ftr" sz="quarter" idx="11"/>
          </p:nvPr>
        </p:nvSpPr>
        <p:spPr/>
        <p:txBody>
          <a:bodyPr/>
          <a:lstStyle/>
          <a:p>
            <a:pPr>
              <a:defRPr/>
            </a:pPr>
            <a:r>
              <a:rPr lang="en-US"/>
              <a:t>Hui a Rohe 2022-08-14 (c) 2022 Mōkai Pātea Waitangi Claims Trust</a:t>
            </a:r>
          </a:p>
        </p:txBody>
      </p:sp>
      <p:sp>
        <p:nvSpPr>
          <p:cNvPr id="20" name="Slide Number Placeholder 19">
            <a:extLst>
              <a:ext uri="{FF2B5EF4-FFF2-40B4-BE49-F238E27FC236}">
                <a16:creationId xmlns:a16="http://schemas.microsoft.com/office/drawing/2014/main" id="{3327F2C5-A7E6-45C7-AA77-F1CD0E028A44}"/>
              </a:ext>
            </a:extLst>
          </p:cNvPr>
          <p:cNvSpPr>
            <a:spLocks noGrp="1"/>
          </p:cNvSpPr>
          <p:nvPr>
            <p:ph type="sldNum" sz="quarter" idx="12"/>
          </p:nvPr>
        </p:nvSpPr>
        <p:spPr/>
        <p:txBody>
          <a:bodyPr/>
          <a:lstStyle/>
          <a:p>
            <a:pPr>
              <a:defRPr/>
            </a:pPr>
            <a:fld id="{C7D2C2A2-9C23-44E5-AEB4-C3717051A115}" type="slidenum">
              <a:rPr lang="en-US" altLang="en-US" smtClean="0"/>
              <a:pPr>
                <a:defRPr/>
              </a:pPr>
              <a:t>‹#›</a:t>
            </a:fld>
            <a:endParaRPr lang="en-US" altLang="en-US"/>
          </a:p>
        </p:txBody>
      </p:sp>
    </p:spTree>
    <p:extLst>
      <p:ext uri="{BB962C8B-B14F-4D97-AF65-F5344CB8AC3E}">
        <p14:creationId xmlns:p14="http://schemas.microsoft.com/office/powerpoint/2010/main" val="351638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6" indent="0">
              <a:buNone/>
              <a:defRPr sz="1350">
                <a:solidFill>
                  <a:schemeClr val="tx1">
                    <a:tint val="75000"/>
                  </a:schemeClr>
                </a:solidFill>
              </a:defRPr>
            </a:lvl2pPr>
            <a:lvl3pPr marL="685811" indent="0">
              <a:buNone/>
              <a:defRPr sz="1200">
                <a:solidFill>
                  <a:schemeClr val="tx1">
                    <a:tint val="75000"/>
                  </a:schemeClr>
                </a:solidFill>
              </a:defRPr>
            </a:lvl3pPr>
            <a:lvl4pPr marL="1028717" indent="0">
              <a:buNone/>
              <a:defRPr sz="1050">
                <a:solidFill>
                  <a:schemeClr val="tx1">
                    <a:tint val="75000"/>
                  </a:schemeClr>
                </a:solidFill>
              </a:defRPr>
            </a:lvl4pPr>
            <a:lvl5pPr marL="1371623" indent="0">
              <a:buNone/>
              <a:defRPr sz="1050">
                <a:solidFill>
                  <a:schemeClr val="tx1">
                    <a:tint val="75000"/>
                  </a:schemeClr>
                </a:solidFill>
              </a:defRPr>
            </a:lvl5pPr>
            <a:lvl6pPr marL="1714528" indent="0">
              <a:buNone/>
              <a:defRPr sz="1050">
                <a:solidFill>
                  <a:schemeClr val="tx1">
                    <a:tint val="75000"/>
                  </a:schemeClr>
                </a:solidFill>
              </a:defRPr>
            </a:lvl6pPr>
            <a:lvl7pPr marL="2057434" indent="0">
              <a:buNone/>
              <a:defRPr sz="1050">
                <a:solidFill>
                  <a:schemeClr val="tx1">
                    <a:tint val="75000"/>
                  </a:schemeClr>
                </a:solidFill>
              </a:defRPr>
            </a:lvl7pPr>
            <a:lvl8pPr marL="2400340" indent="0">
              <a:buNone/>
              <a:defRPr sz="1050">
                <a:solidFill>
                  <a:schemeClr val="tx1">
                    <a:tint val="75000"/>
                  </a:schemeClr>
                </a:solidFill>
              </a:defRPr>
            </a:lvl8pPr>
            <a:lvl9pPr marL="2743245"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892118-7843-4536-AD29-576D54DAC8F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109D45B8-F30B-45BB-8626-E601A1423AB3}"/>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6" name="Slide Number Placeholder 5">
            <a:extLst>
              <a:ext uri="{FF2B5EF4-FFF2-40B4-BE49-F238E27FC236}">
                <a16:creationId xmlns:a16="http://schemas.microsoft.com/office/drawing/2014/main" id="{DDFC4E63-AF03-4C6F-972B-1E611B5EB235}"/>
              </a:ext>
            </a:extLst>
          </p:cNvPr>
          <p:cNvSpPr>
            <a:spLocks noGrp="1"/>
          </p:cNvSpPr>
          <p:nvPr>
            <p:ph type="sldNum" sz="quarter" idx="12"/>
          </p:nvPr>
        </p:nvSpPr>
        <p:spPr/>
        <p:txBody>
          <a:bodyPr/>
          <a:lstStyle>
            <a:lvl1pPr>
              <a:defRPr/>
            </a:lvl1pPr>
          </a:lstStyle>
          <a:p>
            <a:pPr>
              <a:defRPr/>
            </a:pPr>
            <a:fld id="{3F31905B-126B-4104-B681-2E5A410F6C2D}" type="slidenum">
              <a:rPr lang="en-US" altLang="en-US"/>
              <a:pPr>
                <a:defRPr/>
              </a:pPr>
              <a:t>‹#›</a:t>
            </a:fld>
            <a:endParaRPr lang="en-US" altLang="en-US"/>
          </a:p>
        </p:txBody>
      </p:sp>
    </p:spTree>
    <p:extLst>
      <p:ext uri="{BB962C8B-B14F-4D97-AF65-F5344CB8AC3E}">
        <p14:creationId xmlns:p14="http://schemas.microsoft.com/office/powerpoint/2010/main" val="307710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262EBD-FC03-493D-A851-7AD238F21CFD}"/>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defTabSz="685800">
              <a:defRPr>
                <a:solidFill>
                  <a:schemeClr val="tx1"/>
                </a:solidFill>
                <a:latin typeface="Georgia" panose="02040502050405020303" pitchFamily="18" charset="0"/>
                <a:ea typeface="MS PGothic" panose="020B0600070205080204" pitchFamily="34" charset="-128"/>
              </a:defRPr>
            </a:lvl1pPr>
            <a:lvl2pPr marL="742950" indent="-285750" defTabSz="685800">
              <a:defRPr>
                <a:solidFill>
                  <a:schemeClr val="tx1"/>
                </a:solidFill>
                <a:latin typeface="Georgia" panose="02040502050405020303" pitchFamily="18" charset="0"/>
                <a:ea typeface="MS PGothic" panose="020B0600070205080204" pitchFamily="34" charset="-128"/>
              </a:defRPr>
            </a:lvl2pPr>
            <a:lvl3pPr marL="1143000" indent="-228600" defTabSz="685800">
              <a:defRPr>
                <a:solidFill>
                  <a:schemeClr val="tx1"/>
                </a:solidFill>
                <a:latin typeface="Georgia" panose="02040502050405020303" pitchFamily="18" charset="0"/>
                <a:ea typeface="MS PGothic" panose="020B0600070205080204" pitchFamily="34" charset="-128"/>
              </a:defRPr>
            </a:lvl3pPr>
            <a:lvl4pPr marL="1600200" indent="-228600" defTabSz="685800">
              <a:defRPr>
                <a:solidFill>
                  <a:schemeClr val="tx1"/>
                </a:solidFill>
                <a:latin typeface="Georgia" panose="02040502050405020303" pitchFamily="18" charset="0"/>
                <a:ea typeface="MS PGothic" panose="020B0600070205080204" pitchFamily="34" charset="-128"/>
              </a:defRPr>
            </a:lvl4pPr>
            <a:lvl5pPr marL="2057400" indent="-228600" defTabSz="685800">
              <a:defRPr>
                <a:solidFill>
                  <a:schemeClr val="tx1"/>
                </a:solidFill>
                <a:latin typeface="Georgia" panose="02040502050405020303" pitchFamily="18"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eaLnBrk="1" hangingPunct="1">
              <a:defRPr/>
            </a:pPr>
            <a:r>
              <a:rPr lang="en-US" altLang="en-US" sz="6000">
                <a:solidFill>
                  <a:srgbClr val="A4D739"/>
                </a:solidFill>
                <a:latin typeface="Arial" panose="020B0604020202020204" pitchFamily="34" charset="0"/>
              </a:rPr>
              <a:t>“</a:t>
            </a:r>
          </a:p>
        </p:txBody>
      </p:sp>
      <p:sp>
        <p:nvSpPr>
          <p:cNvPr id="6" name="TextBox 5">
            <a:extLst>
              <a:ext uri="{FF2B5EF4-FFF2-40B4-BE49-F238E27FC236}">
                <a16:creationId xmlns:a16="http://schemas.microsoft.com/office/drawing/2014/main" id="{6D171C7A-47B6-4A02-9971-F1DABFE3F96C}"/>
              </a:ext>
            </a:extLst>
          </p:cNvPr>
          <p:cNvSpPr txBox="1">
            <a:spLocks noChangeArrowheads="1"/>
          </p:cNvSpPr>
          <p:nvPr/>
        </p:nvSpPr>
        <p:spPr bwMode="auto">
          <a:xfrm>
            <a:off x="8892118" y="2887663"/>
            <a:ext cx="611716" cy="584200"/>
          </a:xfrm>
          <a:prstGeom prst="rect">
            <a:avLst/>
          </a:prstGeom>
          <a:noFill/>
          <a:ln>
            <a:noFill/>
          </a:ln>
        </p:spPr>
        <p:txBody>
          <a:bodyPr lIns="68580" tIns="34290" rIns="68580" bIns="34290" anchor="ctr"/>
          <a:lstStyle>
            <a:lvl1pPr defTabSz="685800">
              <a:defRPr>
                <a:solidFill>
                  <a:schemeClr val="tx1"/>
                </a:solidFill>
                <a:latin typeface="Georgia" panose="02040502050405020303" pitchFamily="18" charset="0"/>
                <a:ea typeface="MS PGothic" panose="020B0600070205080204" pitchFamily="34" charset="-128"/>
              </a:defRPr>
            </a:lvl1pPr>
            <a:lvl2pPr marL="742950" indent="-285750" defTabSz="685800">
              <a:defRPr>
                <a:solidFill>
                  <a:schemeClr val="tx1"/>
                </a:solidFill>
                <a:latin typeface="Georgia" panose="02040502050405020303" pitchFamily="18" charset="0"/>
                <a:ea typeface="MS PGothic" panose="020B0600070205080204" pitchFamily="34" charset="-128"/>
              </a:defRPr>
            </a:lvl2pPr>
            <a:lvl3pPr marL="1143000" indent="-228600" defTabSz="685800">
              <a:defRPr>
                <a:solidFill>
                  <a:schemeClr val="tx1"/>
                </a:solidFill>
                <a:latin typeface="Georgia" panose="02040502050405020303" pitchFamily="18" charset="0"/>
                <a:ea typeface="MS PGothic" panose="020B0600070205080204" pitchFamily="34" charset="-128"/>
              </a:defRPr>
            </a:lvl3pPr>
            <a:lvl4pPr marL="1600200" indent="-228600" defTabSz="685800">
              <a:defRPr>
                <a:solidFill>
                  <a:schemeClr val="tx1"/>
                </a:solidFill>
                <a:latin typeface="Georgia" panose="02040502050405020303" pitchFamily="18" charset="0"/>
                <a:ea typeface="MS PGothic" panose="020B0600070205080204" pitchFamily="34" charset="-128"/>
              </a:defRPr>
            </a:lvl4pPr>
            <a:lvl5pPr marL="2057400" indent="-228600" defTabSz="685800">
              <a:defRPr>
                <a:solidFill>
                  <a:schemeClr val="tx1"/>
                </a:solidFill>
                <a:latin typeface="Georgia" panose="02040502050405020303" pitchFamily="18"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eaLnBrk="1" hangingPunct="1">
              <a:defRPr/>
            </a:pPr>
            <a:r>
              <a:rPr lang="en-US" altLang="en-US" sz="6000">
                <a:solidFill>
                  <a:srgbClr val="A4D739"/>
                </a:solidFill>
                <a:latin typeface="Arial" panose="020B0604020202020204" pitchFamily="34" charset="0"/>
              </a:rPr>
              <a:t>”</a:t>
            </a:r>
            <a:endParaRPr lang="en-US" altLang="en-US" sz="2700">
              <a:solidFill>
                <a:srgbClr val="A4D739"/>
              </a:solidFill>
              <a:latin typeface="Arial" panose="020B0604020202020204" pitchFamily="34" charset="0"/>
            </a:endParaRPr>
          </a:p>
        </p:txBody>
      </p:sp>
      <p:sp>
        <p:nvSpPr>
          <p:cNvPr id="2" name="Title 1"/>
          <p:cNvSpPr>
            <a:spLocks noGrp="1"/>
          </p:cNvSpPr>
          <p:nvPr>
            <p:ph type="title"/>
          </p:nvPr>
        </p:nvSpPr>
        <p:spPr>
          <a:xfrm>
            <a:off x="931335" y="609600"/>
            <a:ext cx="8094133" cy="3022600"/>
          </a:xfrm>
        </p:spPr>
        <p:txBody>
          <a:bodyPr anchor="ct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41" y="3632200"/>
            <a:ext cx="7224524" cy="381000"/>
          </a:xfrm>
        </p:spPr>
        <p:txBody>
          <a:bodyPr anchor="ctr">
            <a:noAutofit/>
          </a:bodyPr>
          <a:lstStyle>
            <a:lvl1pPr marL="0" indent="0">
              <a:buFontTx/>
              <a:buNone/>
              <a:defRPr sz="1200">
                <a:solidFill>
                  <a:schemeClr val="tx1">
                    <a:lumMod val="50000"/>
                    <a:lumOff val="50000"/>
                  </a:schemeClr>
                </a:solidFill>
              </a:defRPr>
            </a:lvl1pPr>
            <a:lvl2pPr marL="342906" indent="0">
              <a:buFontTx/>
              <a:buNone/>
              <a:defRPr/>
            </a:lvl2pPr>
            <a:lvl3pPr marL="685811" indent="0">
              <a:buFontTx/>
              <a:buNone/>
              <a:defRPr/>
            </a:lvl3pPr>
            <a:lvl4pPr marL="1028717" indent="0">
              <a:buFontTx/>
              <a:buNone/>
              <a:defRPr/>
            </a:lvl4pPr>
            <a:lvl5pPr marL="1371623"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6" indent="0">
              <a:buNone/>
              <a:defRPr sz="1350">
                <a:solidFill>
                  <a:schemeClr val="tx1">
                    <a:tint val="75000"/>
                  </a:schemeClr>
                </a:solidFill>
              </a:defRPr>
            </a:lvl2pPr>
            <a:lvl3pPr marL="685811" indent="0">
              <a:buNone/>
              <a:defRPr sz="1200">
                <a:solidFill>
                  <a:schemeClr val="tx1">
                    <a:tint val="75000"/>
                  </a:schemeClr>
                </a:solidFill>
              </a:defRPr>
            </a:lvl3pPr>
            <a:lvl4pPr marL="1028717" indent="0">
              <a:buNone/>
              <a:defRPr sz="1050">
                <a:solidFill>
                  <a:schemeClr val="tx1">
                    <a:tint val="75000"/>
                  </a:schemeClr>
                </a:solidFill>
              </a:defRPr>
            </a:lvl4pPr>
            <a:lvl5pPr marL="1371623" indent="0">
              <a:buNone/>
              <a:defRPr sz="1050">
                <a:solidFill>
                  <a:schemeClr val="tx1">
                    <a:tint val="75000"/>
                  </a:schemeClr>
                </a:solidFill>
              </a:defRPr>
            </a:lvl5pPr>
            <a:lvl6pPr marL="1714528" indent="0">
              <a:buNone/>
              <a:defRPr sz="1050">
                <a:solidFill>
                  <a:schemeClr val="tx1">
                    <a:tint val="75000"/>
                  </a:schemeClr>
                </a:solidFill>
              </a:defRPr>
            </a:lvl6pPr>
            <a:lvl7pPr marL="2057434" indent="0">
              <a:buNone/>
              <a:defRPr sz="1050">
                <a:solidFill>
                  <a:schemeClr val="tx1">
                    <a:tint val="75000"/>
                  </a:schemeClr>
                </a:solidFill>
              </a:defRPr>
            </a:lvl7pPr>
            <a:lvl8pPr marL="2400340" indent="0">
              <a:buNone/>
              <a:defRPr sz="1050">
                <a:solidFill>
                  <a:schemeClr val="tx1">
                    <a:tint val="75000"/>
                  </a:schemeClr>
                </a:solidFill>
              </a:defRPr>
            </a:lvl8pPr>
            <a:lvl9pPr marL="2743245" indent="0">
              <a:buNone/>
              <a:defRPr sz="105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DC0DF3F0-0E4B-4714-98A6-4AB4BDF5C1E3}"/>
              </a:ext>
            </a:extLst>
          </p:cNvPr>
          <p:cNvSpPr>
            <a:spLocks noGrp="1"/>
          </p:cNvSpPr>
          <p:nvPr>
            <p:ph type="dt" sz="half" idx="14"/>
          </p:nvPr>
        </p:nvSpPr>
        <p:spPr/>
        <p:txBody>
          <a:bodyPr/>
          <a:lstStyle>
            <a:lvl1pPr>
              <a:defRPr smtClean="0"/>
            </a:lvl1pPr>
          </a:lstStyle>
          <a:p>
            <a:pPr>
              <a:defRPr/>
            </a:pPr>
            <a:endParaRPr lang="en-US" dirty="0"/>
          </a:p>
        </p:txBody>
      </p:sp>
      <p:sp>
        <p:nvSpPr>
          <p:cNvPr id="8" name="Footer Placeholder 4">
            <a:extLst>
              <a:ext uri="{FF2B5EF4-FFF2-40B4-BE49-F238E27FC236}">
                <a16:creationId xmlns:a16="http://schemas.microsoft.com/office/drawing/2014/main" id="{FE1EB444-3D9A-459F-8617-2F2E4C4625FC}"/>
              </a:ext>
            </a:extLst>
          </p:cNvPr>
          <p:cNvSpPr>
            <a:spLocks noGrp="1"/>
          </p:cNvSpPr>
          <p:nvPr>
            <p:ph type="ftr" sz="quarter" idx="15"/>
          </p:nvPr>
        </p:nvSpPr>
        <p:spPr/>
        <p:txBody>
          <a:bodyPr/>
          <a:lstStyle>
            <a:lvl1pPr>
              <a:defRPr/>
            </a:lvl1pPr>
          </a:lstStyle>
          <a:p>
            <a:pPr>
              <a:defRPr/>
            </a:pPr>
            <a:r>
              <a:rPr lang="en-US"/>
              <a:t>Hui a Rohe 2022-08-14 (c) 2022 Mōkai Pātea Waitangi Claims Trust</a:t>
            </a:r>
          </a:p>
        </p:txBody>
      </p:sp>
      <p:sp>
        <p:nvSpPr>
          <p:cNvPr id="9" name="Slide Number Placeholder 5">
            <a:extLst>
              <a:ext uri="{FF2B5EF4-FFF2-40B4-BE49-F238E27FC236}">
                <a16:creationId xmlns:a16="http://schemas.microsoft.com/office/drawing/2014/main" id="{9EDE7942-CFA3-4069-992D-E550D323BFE7}"/>
              </a:ext>
            </a:extLst>
          </p:cNvPr>
          <p:cNvSpPr>
            <a:spLocks noGrp="1"/>
          </p:cNvSpPr>
          <p:nvPr>
            <p:ph type="sldNum" sz="quarter" idx="16"/>
          </p:nvPr>
        </p:nvSpPr>
        <p:spPr/>
        <p:txBody>
          <a:bodyPr/>
          <a:lstStyle>
            <a:lvl1pPr>
              <a:defRPr/>
            </a:lvl1pPr>
          </a:lstStyle>
          <a:p>
            <a:pPr>
              <a:defRPr/>
            </a:pPr>
            <a:fld id="{13AEC90C-AD22-4CA6-9338-9B753F415D17}" type="slidenum">
              <a:rPr lang="en-US" altLang="en-US"/>
              <a:pPr>
                <a:defRPr/>
              </a:pPr>
              <a:t>‹#›</a:t>
            </a:fld>
            <a:endParaRPr lang="en-US" altLang="en-US"/>
          </a:p>
        </p:txBody>
      </p:sp>
    </p:spTree>
    <p:extLst>
      <p:ext uri="{BB962C8B-B14F-4D97-AF65-F5344CB8AC3E}">
        <p14:creationId xmlns:p14="http://schemas.microsoft.com/office/powerpoint/2010/main" val="72445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75000"/>
                    <a:lumOff val="25000"/>
                  </a:schemeClr>
                </a:solidFill>
              </a:defRPr>
            </a:lvl1pPr>
            <a:lvl2pPr marL="342906" indent="0">
              <a:buNone/>
              <a:defRPr sz="1350">
                <a:solidFill>
                  <a:schemeClr val="tx1">
                    <a:tint val="75000"/>
                  </a:schemeClr>
                </a:solidFill>
              </a:defRPr>
            </a:lvl2pPr>
            <a:lvl3pPr marL="685811" indent="0">
              <a:buNone/>
              <a:defRPr sz="1200">
                <a:solidFill>
                  <a:schemeClr val="tx1">
                    <a:tint val="75000"/>
                  </a:schemeClr>
                </a:solidFill>
              </a:defRPr>
            </a:lvl3pPr>
            <a:lvl4pPr marL="1028717" indent="0">
              <a:buNone/>
              <a:defRPr sz="1050">
                <a:solidFill>
                  <a:schemeClr val="tx1">
                    <a:tint val="75000"/>
                  </a:schemeClr>
                </a:solidFill>
              </a:defRPr>
            </a:lvl4pPr>
            <a:lvl5pPr marL="1371623" indent="0">
              <a:buNone/>
              <a:defRPr sz="1050">
                <a:solidFill>
                  <a:schemeClr val="tx1">
                    <a:tint val="75000"/>
                  </a:schemeClr>
                </a:solidFill>
              </a:defRPr>
            </a:lvl5pPr>
            <a:lvl6pPr marL="1714528" indent="0">
              <a:buNone/>
              <a:defRPr sz="1050">
                <a:solidFill>
                  <a:schemeClr val="tx1">
                    <a:tint val="75000"/>
                  </a:schemeClr>
                </a:solidFill>
              </a:defRPr>
            </a:lvl6pPr>
            <a:lvl7pPr marL="2057434" indent="0">
              <a:buNone/>
              <a:defRPr sz="1050">
                <a:solidFill>
                  <a:schemeClr val="tx1">
                    <a:tint val="75000"/>
                  </a:schemeClr>
                </a:solidFill>
              </a:defRPr>
            </a:lvl7pPr>
            <a:lvl8pPr marL="2400340" indent="0">
              <a:buNone/>
              <a:defRPr sz="1050">
                <a:solidFill>
                  <a:schemeClr val="tx1">
                    <a:tint val="75000"/>
                  </a:schemeClr>
                </a:solidFill>
              </a:defRPr>
            </a:lvl8pPr>
            <a:lvl9pPr marL="2743245"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B29139-1802-41AA-9722-EECDEF3BF76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8BCAE5C-4D56-4860-82B0-2F5056AE53EE}"/>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6" name="Slide Number Placeholder 5">
            <a:extLst>
              <a:ext uri="{FF2B5EF4-FFF2-40B4-BE49-F238E27FC236}">
                <a16:creationId xmlns:a16="http://schemas.microsoft.com/office/drawing/2014/main" id="{D0E23B35-1903-4C5F-97DC-9E22CA55C753}"/>
              </a:ext>
            </a:extLst>
          </p:cNvPr>
          <p:cNvSpPr>
            <a:spLocks noGrp="1"/>
          </p:cNvSpPr>
          <p:nvPr>
            <p:ph type="sldNum" sz="quarter" idx="12"/>
          </p:nvPr>
        </p:nvSpPr>
        <p:spPr/>
        <p:txBody>
          <a:bodyPr/>
          <a:lstStyle>
            <a:lvl1pPr>
              <a:defRPr/>
            </a:lvl1pPr>
          </a:lstStyle>
          <a:p>
            <a:pPr>
              <a:defRPr/>
            </a:pPr>
            <a:fld id="{DEDBBE60-03A0-4D71-9895-CE1FF1F0EAD3}" type="slidenum">
              <a:rPr lang="en-US" altLang="en-US"/>
              <a:pPr>
                <a:defRPr/>
              </a:pPr>
              <a:t>‹#›</a:t>
            </a:fld>
            <a:endParaRPr lang="en-US" altLang="en-US"/>
          </a:p>
        </p:txBody>
      </p:sp>
    </p:spTree>
    <p:extLst>
      <p:ext uri="{BB962C8B-B14F-4D97-AF65-F5344CB8AC3E}">
        <p14:creationId xmlns:p14="http://schemas.microsoft.com/office/powerpoint/2010/main" val="153314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3F2976-D153-4D58-ABF5-581C8D965AFD}"/>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defTabSz="685800">
              <a:defRPr>
                <a:solidFill>
                  <a:schemeClr val="tx1"/>
                </a:solidFill>
                <a:latin typeface="Georgia" panose="02040502050405020303" pitchFamily="18" charset="0"/>
                <a:ea typeface="MS PGothic" panose="020B0600070205080204" pitchFamily="34" charset="-128"/>
              </a:defRPr>
            </a:lvl1pPr>
            <a:lvl2pPr marL="742950" indent="-285750" defTabSz="685800">
              <a:defRPr>
                <a:solidFill>
                  <a:schemeClr val="tx1"/>
                </a:solidFill>
                <a:latin typeface="Georgia" panose="02040502050405020303" pitchFamily="18" charset="0"/>
                <a:ea typeface="MS PGothic" panose="020B0600070205080204" pitchFamily="34" charset="-128"/>
              </a:defRPr>
            </a:lvl2pPr>
            <a:lvl3pPr marL="1143000" indent="-228600" defTabSz="685800">
              <a:defRPr>
                <a:solidFill>
                  <a:schemeClr val="tx1"/>
                </a:solidFill>
                <a:latin typeface="Georgia" panose="02040502050405020303" pitchFamily="18" charset="0"/>
                <a:ea typeface="MS PGothic" panose="020B0600070205080204" pitchFamily="34" charset="-128"/>
              </a:defRPr>
            </a:lvl3pPr>
            <a:lvl4pPr marL="1600200" indent="-228600" defTabSz="685800">
              <a:defRPr>
                <a:solidFill>
                  <a:schemeClr val="tx1"/>
                </a:solidFill>
                <a:latin typeface="Georgia" panose="02040502050405020303" pitchFamily="18" charset="0"/>
                <a:ea typeface="MS PGothic" panose="020B0600070205080204" pitchFamily="34" charset="-128"/>
              </a:defRPr>
            </a:lvl4pPr>
            <a:lvl5pPr marL="2057400" indent="-228600" defTabSz="685800">
              <a:defRPr>
                <a:solidFill>
                  <a:schemeClr val="tx1"/>
                </a:solidFill>
                <a:latin typeface="Georgia" panose="02040502050405020303" pitchFamily="18"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eaLnBrk="1" hangingPunct="1">
              <a:defRPr/>
            </a:pPr>
            <a:r>
              <a:rPr lang="en-US" altLang="en-US" sz="6000">
                <a:solidFill>
                  <a:srgbClr val="A4D739"/>
                </a:solidFill>
                <a:latin typeface="Arial" panose="020B0604020202020204" pitchFamily="34" charset="0"/>
              </a:rPr>
              <a:t>“</a:t>
            </a:r>
          </a:p>
        </p:txBody>
      </p:sp>
      <p:sp>
        <p:nvSpPr>
          <p:cNvPr id="6" name="TextBox 5">
            <a:extLst>
              <a:ext uri="{FF2B5EF4-FFF2-40B4-BE49-F238E27FC236}">
                <a16:creationId xmlns:a16="http://schemas.microsoft.com/office/drawing/2014/main" id="{7563BBCC-301B-45C7-8225-57230784A2FB}"/>
              </a:ext>
            </a:extLst>
          </p:cNvPr>
          <p:cNvSpPr txBox="1">
            <a:spLocks noChangeArrowheads="1"/>
          </p:cNvSpPr>
          <p:nvPr/>
        </p:nvSpPr>
        <p:spPr bwMode="auto">
          <a:xfrm>
            <a:off x="8892118" y="2887663"/>
            <a:ext cx="611716" cy="584200"/>
          </a:xfrm>
          <a:prstGeom prst="rect">
            <a:avLst/>
          </a:prstGeom>
          <a:noFill/>
          <a:ln>
            <a:noFill/>
          </a:ln>
        </p:spPr>
        <p:txBody>
          <a:bodyPr lIns="68580" tIns="34290" rIns="68580" bIns="34290" anchor="ctr"/>
          <a:lstStyle>
            <a:lvl1pPr defTabSz="685800">
              <a:defRPr>
                <a:solidFill>
                  <a:schemeClr val="tx1"/>
                </a:solidFill>
                <a:latin typeface="Georgia" panose="02040502050405020303" pitchFamily="18" charset="0"/>
                <a:ea typeface="MS PGothic" panose="020B0600070205080204" pitchFamily="34" charset="-128"/>
              </a:defRPr>
            </a:lvl1pPr>
            <a:lvl2pPr marL="742950" indent="-285750" defTabSz="685800">
              <a:defRPr>
                <a:solidFill>
                  <a:schemeClr val="tx1"/>
                </a:solidFill>
                <a:latin typeface="Georgia" panose="02040502050405020303" pitchFamily="18" charset="0"/>
                <a:ea typeface="MS PGothic" panose="020B0600070205080204" pitchFamily="34" charset="-128"/>
              </a:defRPr>
            </a:lvl2pPr>
            <a:lvl3pPr marL="1143000" indent="-228600" defTabSz="685800">
              <a:defRPr>
                <a:solidFill>
                  <a:schemeClr val="tx1"/>
                </a:solidFill>
                <a:latin typeface="Georgia" panose="02040502050405020303" pitchFamily="18" charset="0"/>
                <a:ea typeface="MS PGothic" panose="020B0600070205080204" pitchFamily="34" charset="-128"/>
              </a:defRPr>
            </a:lvl3pPr>
            <a:lvl4pPr marL="1600200" indent="-228600" defTabSz="685800">
              <a:defRPr>
                <a:solidFill>
                  <a:schemeClr val="tx1"/>
                </a:solidFill>
                <a:latin typeface="Georgia" panose="02040502050405020303" pitchFamily="18" charset="0"/>
                <a:ea typeface="MS PGothic" panose="020B0600070205080204" pitchFamily="34" charset="-128"/>
              </a:defRPr>
            </a:lvl4pPr>
            <a:lvl5pPr marL="2057400" indent="-228600" defTabSz="685800">
              <a:defRPr>
                <a:solidFill>
                  <a:schemeClr val="tx1"/>
                </a:solidFill>
                <a:latin typeface="Georgia" panose="02040502050405020303" pitchFamily="18"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eaLnBrk="1" hangingPunct="1">
              <a:defRPr/>
            </a:pPr>
            <a:r>
              <a:rPr lang="en-US" altLang="en-US" sz="6000">
                <a:solidFill>
                  <a:srgbClr val="A4D739"/>
                </a:solidFill>
                <a:latin typeface="Arial" panose="020B0604020202020204" pitchFamily="34" charset="0"/>
              </a:rPr>
              <a:t>”</a:t>
            </a:r>
          </a:p>
        </p:txBody>
      </p:sp>
      <p:sp>
        <p:nvSpPr>
          <p:cNvPr id="2" name="Title 1"/>
          <p:cNvSpPr>
            <a:spLocks noGrp="1"/>
          </p:cNvSpPr>
          <p:nvPr>
            <p:ph type="title"/>
          </p:nvPr>
        </p:nvSpPr>
        <p:spPr>
          <a:xfrm>
            <a:off x="931335" y="609600"/>
            <a:ext cx="8094133" cy="3022600"/>
          </a:xfrm>
        </p:spPr>
        <p:txBody>
          <a:bodyPr anchor="ct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6" indent="0">
              <a:buFontTx/>
              <a:buNone/>
              <a:defRPr/>
            </a:lvl2pPr>
            <a:lvl3pPr marL="685811" indent="0">
              <a:buFontTx/>
              <a:buNone/>
              <a:defRPr/>
            </a:lvl3pPr>
            <a:lvl4pPr marL="1028717" indent="0">
              <a:buFontTx/>
              <a:buNone/>
              <a:defRPr/>
            </a:lvl4pPr>
            <a:lvl5pPr marL="1371623"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6" indent="0">
              <a:buNone/>
              <a:defRPr sz="1350">
                <a:solidFill>
                  <a:schemeClr val="tx1">
                    <a:tint val="75000"/>
                  </a:schemeClr>
                </a:solidFill>
              </a:defRPr>
            </a:lvl2pPr>
            <a:lvl3pPr marL="685811" indent="0">
              <a:buNone/>
              <a:defRPr sz="1200">
                <a:solidFill>
                  <a:schemeClr val="tx1">
                    <a:tint val="75000"/>
                  </a:schemeClr>
                </a:solidFill>
              </a:defRPr>
            </a:lvl3pPr>
            <a:lvl4pPr marL="1028717" indent="0">
              <a:buNone/>
              <a:defRPr sz="1050">
                <a:solidFill>
                  <a:schemeClr val="tx1">
                    <a:tint val="75000"/>
                  </a:schemeClr>
                </a:solidFill>
              </a:defRPr>
            </a:lvl4pPr>
            <a:lvl5pPr marL="1371623" indent="0">
              <a:buNone/>
              <a:defRPr sz="1050">
                <a:solidFill>
                  <a:schemeClr val="tx1">
                    <a:tint val="75000"/>
                  </a:schemeClr>
                </a:solidFill>
              </a:defRPr>
            </a:lvl5pPr>
            <a:lvl6pPr marL="1714528" indent="0">
              <a:buNone/>
              <a:defRPr sz="1050">
                <a:solidFill>
                  <a:schemeClr val="tx1">
                    <a:tint val="75000"/>
                  </a:schemeClr>
                </a:solidFill>
              </a:defRPr>
            </a:lvl6pPr>
            <a:lvl7pPr marL="2057434" indent="0">
              <a:buNone/>
              <a:defRPr sz="1050">
                <a:solidFill>
                  <a:schemeClr val="tx1">
                    <a:tint val="75000"/>
                  </a:schemeClr>
                </a:solidFill>
              </a:defRPr>
            </a:lvl7pPr>
            <a:lvl8pPr marL="2400340" indent="0">
              <a:buNone/>
              <a:defRPr sz="1050">
                <a:solidFill>
                  <a:schemeClr val="tx1">
                    <a:tint val="75000"/>
                  </a:schemeClr>
                </a:solidFill>
              </a:defRPr>
            </a:lvl8pPr>
            <a:lvl9pPr marL="2743245" indent="0">
              <a:buNone/>
              <a:defRPr sz="105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18D68647-513E-4C5D-8EE9-377500692FB1}"/>
              </a:ext>
            </a:extLst>
          </p:cNvPr>
          <p:cNvSpPr>
            <a:spLocks noGrp="1"/>
          </p:cNvSpPr>
          <p:nvPr>
            <p:ph type="dt" sz="half" idx="14"/>
          </p:nvPr>
        </p:nvSpPr>
        <p:spPr/>
        <p:txBody>
          <a:bodyPr/>
          <a:lstStyle>
            <a:lvl1pPr>
              <a:defRPr smtClean="0"/>
            </a:lvl1pPr>
          </a:lstStyle>
          <a:p>
            <a:pPr>
              <a:defRPr/>
            </a:pPr>
            <a:endParaRPr lang="en-US" dirty="0"/>
          </a:p>
        </p:txBody>
      </p:sp>
      <p:sp>
        <p:nvSpPr>
          <p:cNvPr id="8" name="Footer Placeholder 4">
            <a:extLst>
              <a:ext uri="{FF2B5EF4-FFF2-40B4-BE49-F238E27FC236}">
                <a16:creationId xmlns:a16="http://schemas.microsoft.com/office/drawing/2014/main" id="{4785F0CB-F5A0-481B-B208-7F4DFEA03A29}"/>
              </a:ext>
            </a:extLst>
          </p:cNvPr>
          <p:cNvSpPr>
            <a:spLocks noGrp="1"/>
          </p:cNvSpPr>
          <p:nvPr>
            <p:ph type="ftr" sz="quarter" idx="15"/>
          </p:nvPr>
        </p:nvSpPr>
        <p:spPr/>
        <p:txBody>
          <a:bodyPr/>
          <a:lstStyle>
            <a:lvl1pPr>
              <a:defRPr/>
            </a:lvl1pPr>
          </a:lstStyle>
          <a:p>
            <a:pPr>
              <a:defRPr/>
            </a:pPr>
            <a:r>
              <a:rPr lang="en-US"/>
              <a:t>Hui a Rohe 2022-08-14 (c) 2022 Mōkai Pātea Waitangi Claims Trust</a:t>
            </a:r>
          </a:p>
        </p:txBody>
      </p:sp>
      <p:sp>
        <p:nvSpPr>
          <p:cNvPr id="9" name="Slide Number Placeholder 5">
            <a:extLst>
              <a:ext uri="{FF2B5EF4-FFF2-40B4-BE49-F238E27FC236}">
                <a16:creationId xmlns:a16="http://schemas.microsoft.com/office/drawing/2014/main" id="{7468B8A0-98EB-4F1B-B20E-E1ABEB3809C8}"/>
              </a:ext>
            </a:extLst>
          </p:cNvPr>
          <p:cNvSpPr>
            <a:spLocks noGrp="1"/>
          </p:cNvSpPr>
          <p:nvPr>
            <p:ph type="sldNum" sz="quarter" idx="16"/>
          </p:nvPr>
        </p:nvSpPr>
        <p:spPr/>
        <p:txBody>
          <a:bodyPr/>
          <a:lstStyle>
            <a:lvl1pPr>
              <a:defRPr/>
            </a:lvl1pPr>
          </a:lstStyle>
          <a:p>
            <a:pPr>
              <a:defRPr/>
            </a:pPr>
            <a:fld id="{A1C7AECA-8F56-488F-A611-42A2A4FE4333}" type="slidenum">
              <a:rPr lang="en-US" altLang="en-US"/>
              <a:pPr>
                <a:defRPr/>
              </a:pPr>
              <a:t>‹#›</a:t>
            </a:fld>
            <a:endParaRPr lang="en-US" altLang="en-US"/>
          </a:p>
        </p:txBody>
      </p:sp>
    </p:spTree>
    <p:extLst>
      <p:ext uri="{BB962C8B-B14F-4D97-AF65-F5344CB8AC3E}">
        <p14:creationId xmlns:p14="http://schemas.microsoft.com/office/powerpoint/2010/main" val="368073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6" indent="0">
              <a:buFontTx/>
              <a:buNone/>
              <a:defRPr/>
            </a:lvl2pPr>
            <a:lvl3pPr marL="685811" indent="0">
              <a:buFontTx/>
              <a:buNone/>
              <a:defRPr/>
            </a:lvl3pPr>
            <a:lvl4pPr marL="1028717" indent="0">
              <a:buFontTx/>
              <a:buNone/>
              <a:defRPr/>
            </a:lvl4pPr>
            <a:lvl5pPr marL="1371623"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6" indent="0">
              <a:buNone/>
              <a:defRPr sz="1350">
                <a:solidFill>
                  <a:schemeClr val="tx1">
                    <a:tint val="75000"/>
                  </a:schemeClr>
                </a:solidFill>
              </a:defRPr>
            </a:lvl2pPr>
            <a:lvl3pPr marL="685811" indent="0">
              <a:buNone/>
              <a:defRPr sz="1200">
                <a:solidFill>
                  <a:schemeClr val="tx1">
                    <a:tint val="75000"/>
                  </a:schemeClr>
                </a:solidFill>
              </a:defRPr>
            </a:lvl3pPr>
            <a:lvl4pPr marL="1028717" indent="0">
              <a:buNone/>
              <a:defRPr sz="1050">
                <a:solidFill>
                  <a:schemeClr val="tx1">
                    <a:tint val="75000"/>
                  </a:schemeClr>
                </a:solidFill>
              </a:defRPr>
            </a:lvl4pPr>
            <a:lvl5pPr marL="1371623" indent="0">
              <a:buNone/>
              <a:defRPr sz="1050">
                <a:solidFill>
                  <a:schemeClr val="tx1">
                    <a:tint val="75000"/>
                  </a:schemeClr>
                </a:solidFill>
              </a:defRPr>
            </a:lvl5pPr>
            <a:lvl6pPr marL="1714528" indent="0">
              <a:buNone/>
              <a:defRPr sz="1050">
                <a:solidFill>
                  <a:schemeClr val="tx1">
                    <a:tint val="75000"/>
                  </a:schemeClr>
                </a:solidFill>
              </a:defRPr>
            </a:lvl6pPr>
            <a:lvl7pPr marL="2057434" indent="0">
              <a:buNone/>
              <a:defRPr sz="1050">
                <a:solidFill>
                  <a:schemeClr val="tx1">
                    <a:tint val="75000"/>
                  </a:schemeClr>
                </a:solidFill>
              </a:defRPr>
            </a:lvl7pPr>
            <a:lvl8pPr marL="2400340" indent="0">
              <a:buNone/>
              <a:defRPr sz="1050">
                <a:solidFill>
                  <a:schemeClr val="tx1">
                    <a:tint val="75000"/>
                  </a:schemeClr>
                </a:solidFill>
              </a:defRPr>
            </a:lvl8pPr>
            <a:lvl9pPr marL="2743245"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6DD87FD-769F-4967-AB1D-EAC4E78DFC4B}"/>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127DCF67-72E5-40B1-99B5-53AF3E467A68}"/>
              </a:ext>
            </a:extLst>
          </p:cNvPr>
          <p:cNvSpPr>
            <a:spLocks noGrp="1"/>
          </p:cNvSpPr>
          <p:nvPr>
            <p:ph type="ftr" sz="quarter" idx="15"/>
          </p:nvPr>
        </p:nvSpPr>
        <p:spPr/>
        <p:txBody>
          <a:bodyPr/>
          <a:lstStyle>
            <a:lvl1pPr>
              <a:defRPr/>
            </a:lvl1pPr>
          </a:lstStyle>
          <a:p>
            <a:pPr>
              <a:defRPr/>
            </a:pPr>
            <a:r>
              <a:rPr lang="en-US"/>
              <a:t>Hui a Rohe 2022-08-14 (c) 2022 Mōkai Pātea Waitangi Claims Trust</a:t>
            </a:r>
          </a:p>
        </p:txBody>
      </p:sp>
      <p:sp>
        <p:nvSpPr>
          <p:cNvPr id="7" name="Slide Number Placeholder 5">
            <a:extLst>
              <a:ext uri="{FF2B5EF4-FFF2-40B4-BE49-F238E27FC236}">
                <a16:creationId xmlns:a16="http://schemas.microsoft.com/office/drawing/2014/main" id="{BE7CB071-A0FE-4470-A20A-6DA6392AA5DA}"/>
              </a:ext>
            </a:extLst>
          </p:cNvPr>
          <p:cNvSpPr>
            <a:spLocks noGrp="1"/>
          </p:cNvSpPr>
          <p:nvPr>
            <p:ph type="sldNum" sz="quarter" idx="16"/>
          </p:nvPr>
        </p:nvSpPr>
        <p:spPr/>
        <p:txBody>
          <a:bodyPr/>
          <a:lstStyle>
            <a:lvl1pPr>
              <a:defRPr/>
            </a:lvl1pPr>
          </a:lstStyle>
          <a:p>
            <a:pPr>
              <a:defRPr/>
            </a:pPr>
            <a:fld id="{95AEB7D6-B5A3-4C60-9A3C-8794B95C9E26}" type="slidenum">
              <a:rPr lang="en-US" altLang="en-US"/>
              <a:pPr>
                <a:defRPr/>
              </a:pPr>
              <a:t>‹#›</a:t>
            </a:fld>
            <a:endParaRPr lang="en-US" altLang="en-US"/>
          </a:p>
        </p:txBody>
      </p:sp>
    </p:spTree>
    <p:extLst>
      <p:ext uri="{BB962C8B-B14F-4D97-AF65-F5344CB8AC3E}">
        <p14:creationId xmlns:p14="http://schemas.microsoft.com/office/powerpoint/2010/main" val="413520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8A8879-3D4E-412E-BDE7-0E4B7ED11F2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D1166B3-E960-4B6A-B010-A8E6FE707110}"/>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6" name="Slide Number Placeholder 5">
            <a:extLst>
              <a:ext uri="{FF2B5EF4-FFF2-40B4-BE49-F238E27FC236}">
                <a16:creationId xmlns:a16="http://schemas.microsoft.com/office/drawing/2014/main" id="{C7D10652-FFAB-41FB-95A6-6E0C6E5FC504}"/>
              </a:ext>
            </a:extLst>
          </p:cNvPr>
          <p:cNvSpPr>
            <a:spLocks noGrp="1"/>
          </p:cNvSpPr>
          <p:nvPr>
            <p:ph type="sldNum" sz="quarter" idx="12"/>
          </p:nvPr>
        </p:nvSpPr>
        <p:spPr/>
        <p:txBody>
          <a:bodyPr/>
          <a:lstStyle>
            <a:lvl1pPr>
              <a:defRPr/>
            </a:lvl1pPr>
          </a:lstStyle>
          <a:p>
            <a:pPr>
              <a:defRPr/>
            </a:pPr>
            <a:fld id="{07D55AF7-6873-4673-9B5A-D77CA07C37C4}" type="slidenum">
              <a:rPr lang="en-US" altLang="en-US"/>
              <a:pPr>
                <a:defRPr/>
              </a:pPr>
              <a:t>‹#›</a:t>
            </a:fld>
            <a:endParaRPr lang="en-US" altLang="en-US"/>
          </a:p>
        </p:txBody>
      </p:sp>
    </p:spTree>
    <p:extLst>
      <p:ext uri="{BB962C8B-B14F-4D97-AF65-F5344CB8AC3E}">
        <p14:creationId xmlns:p14="http://schemas.microsoft.com/office/powerpoint/2010/main" val="2127561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64CAC4-76EF-4616-9DAE-DE03D3F150A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015ED017-0061-43E3-BA45-24EDB2392113}"/>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6" name="Slide Number Placeholder 5">
            <a:extLst>
              <a:ext uri="{FF2B5EF4-FFF2-40B4-BE49-F238E27FC236}">
                <a16:creationId xmlns:a16="http://schemas.microsoft.com/office/drawing/2014/main" id="{817AC2C9-1AAA-4EB9-B7E7-8C51C975EEE5}"/>
              </a:ext>
            </a:extLst>
          </p:cNvPr>
          <p:cNvSpPr>
            <a:spLocks noGrp="1"/>
          </p:cNvSpPr>
          <p:nvPr>
            <p:ph type="sldNum" sz="quarter" idx="12"/>
          </p:nvPr>
        </p:nvSpPr>
        <p:spPr/>
        <p:txBody>
          <a:bodyPr/>
          <a:lstStyle>
            <a:lvl1pPr>
              <a:defRPr/>
            </a:lvl1pPr>
          </a:lstStyle>
          <a:p>
            <a:pPr>
              <a:defRPr/>
            </a:pPr>
            <a:fld id="{0C1F86B2-D905-4BBB-A0B6-C42D3CCBD80D}" type="slidenum">
              <a:rPr lang="en-US" altLang="en-US"/>
              <a:pPr>
                <a:defRPr/>
              </a:pPr>
              <a:t>‹#›</a:t>
            </a:fld>
            <a:endParaRPr lang="en-US" altLang="en-US"/>
          </a:p>
        </p:txBody>
      </p:sp>
    </p:spTree>
    <p:extLst>
      <p:ext uri="{BB962C8B-B14F-4D97-AF65-F5344CB8AC3E}">
        <p14:creationId xmlns:p14="http://schemas.microsoft.com/office/powerpoint/2010/main" val="4089935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959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20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C2C415-5852-4B8B-971B-7A0BDEEA6D8C}"/>
              </a:ext>
            </a:extLst>
          </p:cNvPr>
          <p:cNvSpPr>
            <a:spLocks noGrp="1"/>
          </p:cNvSpPr>
          <p:nvPr>
            <p:ph type="dt" sz="half" idx="10"/>
          </p:nvPr>
        </p:nvSpPr>
        <p:spPr>
          <a:xfrm>
            <a:off x="8564034" y="6283326"/>
            <a:ext cx="912284" cy="365125"/>
          </a:xfrm>
        </p:spPr>
        <p:txBody>
          <a:bodyPr/>
          <a:lstStyle>
            <a:lvl1pPr>
              <a:defRPr smtClean="0"/>
            </a:lvl1pPr>
          </a:lstStyle>
          <a:p>
            <a:pPr>
              <a:defRPr/>
            </a:pPr>
            <a:endParaRPr lang="en-US" dirty="0"/>
          </a:p>
        </p:txBody>
      </p:sp>
      <p:sp>
        <p:nvSpPr>
          <p:cNvPr id="5" name="Footer Placeholder 4">
            <a:extLst>
              <a:ext uri="{FF2B5EF4-FFF2-40B4-BE49-F238E27FC236}">
                <a16:creationId xmlns:a16="http://schemas.microsoft.com/office/drawing/2014/main" id="{B55A705D-4781-4BCE-B8CF-F6302337742C}"/>
              </a:ext>
            </a:extLst>
          </p:cNvPr>
          <p:cNvSpPr>
            <a:spLocks noGrp="1"/>
          </p:cNvSpPr>
          <p:nvPr>
            <p:ph type="ftr" sz="quarter" idx="11"/>
          </p:nvPr>
        </p:nvSpPr>
        <p:spPr>
          <a:xfrm>
            <a:off x="677334" y="6283326"/>
            <a:ext cx="6297084" cy="365125"/>
          </a:xfrm>
        </p:spPr>
        <p:txBody>
          <a:bodyPr/>
          <a:lstStyle>
            <a:lvl1pPr>
              <a:defRPr/>
            </a:lvl1pPr>
          </a:lstStyle>
          <a:p>
            <a:pPr>
              <a:defRPr/>
            </a:pPr>
            <a:r>
              <a:rPr lang="en-US"/>
              <a:t>Hui a Rohe 2022-08-14 (c) 2022 Mōkai Pātea Waitangi Claims Trust</a:t>
            </a:r>
            <a:endParaRPr lang="en-US" dirty="0"/>
          </a:p>
        </p:txBody>
      </p:sp>
      <p:sp>
        <p:nvSpPr>
          <p:cNvPr id="6" name="Slide Number Placeholder 5">
            <a:extLst>
              <a:ext uri="{FF2B5EF4-FFF2-40B4-BE49-F238E27FC236}">
                <a16:creationId xmlns:a16="http://schemas.microsoft.com/office/drawing/2014/main" id="{A5696213-A9F3-47BD-958C-CAEC3847A927}"/>
              </a:ext>
            </a:extLst>
          </p:cNvPr>
          <p:cNvSpPr>
            <a:spLocks noGrp="1"/>
          </p:cNvSpPr>
          <p:nvPr>
            <p:ph type="sldNum" sz="quarter" idx="12"/>
          </p:nvPr>
        </p:nvSpPr>
        <p:spPr>
          <a:xfrm>
            <a:off x="10892367" y="6283326"/>
            <a:ext cx="683684" cy="365125"/>
          </a:xfrm>
        </p:spPr>
        <p:txBody>
          <a:bodyPr/>
          <a:lstStyle>
            <a:lvl1pPr>
              <a:defRPr/>
            </a:lvl1pPr>
          </a:lstStyle>
          <a:p>
            <a:pPr>
              <a:defRPr/>
            </a:pPr>
            <a:fld id="{F3F3246B-362C-43C5-B62C-4DC9141F3FCE}" type="slidenum">
              <a:rPr lang="en-US" altLang="en-US"/>
              <a:pPr>
                <a:defRPr/>
              </a:pPr>
              <a:t>‹#›</a:t>
            </a:fld>
            <a:endParaRPr lang="en-US" altLang="en-US"/>
          </a:p>
        </p:txBody>
      </p:sp>
    </p:spTree>
    <p:extLst>
      <p:ext uri="{BB962C8B-B14F-4D97-AF65-F5344CB8AC3E}">
        <p14:creationId xmlns:p14="http://schemas.microsoft.com/office/powerpoint/2010/main" val="139015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1500">
                <a:solidFill>
                  <a:schemeClr val="tx1">
                    <a:lumMod val="50000"/>
                    <a:lumOff val="50000"/>
                  </a:schemeClr>
                </a:solidFill>
              </a:defRPr>
            </a:lvl1pPr>
            <a:lvl2pPr marL="342906" indent="0">
              <a:buNone/>
              <a:defRPr sz="1350">
                <a:solidFill>
                  <a:schemeClr val="tx1">
                    <a:tint val="75000"/>
                  </a:schemeClr>
                </a:solidFill>
              </a:defRPr>
            </a:lvl2pPr>
            <a:lvl3pPr marL="685811" indent="0">
              <a:buNone/>
              <a:defRPr sz="1200">
                <a:solidFill>
                  <a:schemeClr val="tx1">
                    <a:tint val="75000"/>
                  </a:schemeClr>
                </a:solidFill>
              </a:defRPr>
            </a:lvl3pPr>
            <a:lvl4pPr marL="1028717" indent="0">
              <a:buNone/>
              <a:defRPr sz="1050">
                <a:solidFill>
                  <a:schemeClr val="tx1">
                    <a:tint val="75000"/>
                  </a:schemeClr>
                </a:solidFill>
              </a:defRPr>
            </a:lvl4pPr>
            <a:lvl5pPr marL="1371623" indent="0">
              <a:buNone/>
              <a:defRPr sz="1050">
                <a:solidFill>
                  <a:schemeClr val="tx1">
                    <a:tint val="75000"/>
                  </a:schemeClr>
                </a:solidFill>
              </a:defRPr>
            </a:lvl5pPr>
            <a:lvl6pPr marL="1714528" indent="0">
              <a:buNone/>
              <a:defRPr sz="1050">
                <a:solidFill>
                  <a:schemeClr val="tx1">
                    <a:tint val="75000"/>
                  </a:schemeClr>
                </a:solidFill>
              </a:defRPr>
            </a:lvl6pPr>
            <a:lvl7pPr marL="2057434" indent="0">
              <a:buNone/>
              <a:defRPr sz="1050">
                <a:solidFill>
                  <a:schemeClr val="tx1">
                    <a:tint val="75000"/>
                  </a:schemeClr>
                </a:solidFill>
              </a:defRPr>
            </a:lvl7pPr>
            <a:lvl8pPr marL="2400340" indent="0">
              <a:buNone/>
              <a:defRPr sz="1050">
                <a:solidFill>
                  <a:schemeClr val="tx1">
                    <a:tint val="75000"/>
                  </a:schemeClr>
                </a:solidFill>
              </a:defRPr>
            </a:lvl8pPr>
            <a:lvl9pPr marL="2743245"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0E9319-0A6E-463D-8B55-C9DE0B147E7A}"/>
              </a:ext>
            </a:extLst>
          </p:cNvPr>
          <p:cNvSpPr>
            <a:spLocks noGrp="1"/>
          </p:cNvSpPr>
          <p:nvPr>
            <p:ph type="dt" sz="half" idx="10"/>
          </p:nvPr>
        </p:nvSpPr>
        <p:spPr>
          <a:xfrm>
            <a:off x="8204201" y="6224589"/>
            <a:ext cx="910167" cy="365125"/>
          </a:xfrm>
        </p:spPr>
        <p:txBody>
          <a:bodyPr/>
          <a:lstStyle>
            <a:lvl1pPr>
              <a:defRPr smtClean="0"/>
            </a:lvl1pPr>
          </a:lstStyle>
          <a:p>
            <a:pPr>
              <a:defRPr/>
            </a:pPr>
            <a:endParaRPr lang="en-US" dirty="0"/>
          </a:p>
        </p:txBody>
      </p:sp>
      <p:sp>
        <p:nvSpPr>
          <p:cNvPr id="5" name="Footer Placeholder 4">
            <a:extLst>
              <a:ext uri="{FF2B5EF4-FFF2-40B4-BE49-F238E27FC236}">
                <a16:creationId xmlns:a16="http://schemas.microsoft.com/office/drawing/2014/main" id="{13A01657-BB81-4B11-BEDD-89E775572CAA}"/>
              </a:ext>
            </a:extLst>
          </p:cNvPr>
          <p:cNvSpPr>
            <a:spLocks noGrp="1"/>
          </p:cNvSpPr>
          <p:nvPr>
            <p:ph type="ftr" sz="quarter" idx="11"/>
          </p:nvPr>
        </p:nvSpPr>
        <p:spPr>
          <a:xfrm>
            <a:off x="681567" y="6242051"/>
            <a:ext cx="6297084" cy="365125"/>
          </a:xfrm>
        </p:spPr>
        <p:txBody>
          <a:bodyPr/>
          <a:lstStyle>
            <a:lvl1pPr>
              <a:defRPr/>
            </a:lvl1pPr>
          </a:lstStyle>
          <a:p>
            <a:pPr>
              <a:defRPr/>
            </a:pPr>
            <a:r>
              <a:rPr lang="en-US"/>
              <a:t>Hui a Rohe 2022-08-14 (c) 2022 Mōkai Pātea Waitangi Claims Trust</a:t>
            </a:r>
          </a:p>
        </p:txBody>
      </p:sp>
      <p:sp>
        <p:nvSpPr>
          <p:cNvPr id="6" name="Slide Number Placeholder 5">
            <a:extLst>
              <a:ext uri="{FF2B5EF4-FFF2-40B4-BE49-F238E27FC236}">
                <a16:creationId xmlns:a16="http://schemas.microsoft.com/office/drawing/2014/main" id="{BCA4F07A-BAA4-47FE-8BBB-9DA7B7FE4CD6}"/>
              </a:ext>
            </a:extLst>
          </p:cNvPr>
          <p:cNvSpPr>
            <a:spLocks noGrp="1"/>
          </p:cNvSpPr>
          <p:nvPr>
            <p:ph type="sldNum" sz="quarter" idx="12"/>
          </p:nvPr>
        </p:nvSpPr>
        <p:spPr>
          <a:xfrm>
            <a:off x="11091334" y="6213476"/>
            <a:ext cx="683684" cy="365125"/>
          </a:xfrm>
        </p:spPr>
        <p:txBody>
          <a:bodyPr/>
          <a:lstStyle>
            <a:lvl1pPr>
              <a:defRPr/>
            </a:lvl1pPr>
          </a:lstStyle>
          <a:p>
            <a:pPr>
              <a:defRPr/>
            </a:pPr>
            <a:fld id="{C36326A9-0597-4CF8-8E01-E9E2A0E95459}" type="slidenum">
              <a:rPr lang="en-US" altLang="en-US"/>
              <a:pPr>
                <a:defRPr/>
              </a:pPr>
              <a:t>‹#›</a:t>
            </a:fld>
            <a:endParaRPr lang="en-US" altLang="en-US"/>
          </a:p>
        </p:txBody>
      </p:sp>
    </p:spTree>
    <p:extLst>
      <p:ext uri="{BB962C8B-B14F-4D97-AF65-F5344CB8AC3E}">
        <p14:creationId xmlns:p14="http://schemas.microsoft.com/office/powerpoint/2010/main" val="58704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0FC2F79-73AF-4A61-BF3F-D23827581A91}"/>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9524EBD-49CD-4FC3-9A14-310443984D6C}"/>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7" name="Slide Number Placeholder 5">
            <a:extLst>
              <a:ext uri="{FF2B5EF4-FFF2-40B4-BE49-F238E27FC236}">
                <a16:creationId xmlns:a16="http://schemas.microsoft.com/office/drawing/2014/main" id="{8AA8EF4C-3C91-470E-A622-D9E7B9C7F17A}"/>
              </a:ext>
            </a:extLst>
          </p:cNvPr>
          <p:cNvSpPr>
            <a:spLocks noGrp="1"/>
          </p:cNvSpPr>
          <p:nvPr>
            <p:ph type="sldNum" sz="quarter" idx="12"/>
          </p:nvPr>
        </p:nvSpPr>
        <p:spPr/>
        <p:txBody>
          <a:bodyPr/>
          <a:lstStyle>
            <a:lvl1pPr>
              <a:defRPr/>
            </a:lvl1pPr>
          </a:lstStyle>
          <a:p>
            <a:pPr>
              <a:defRPr/>
            </a:pPr>
            <a:fld id="{2E920BF0-3745-454C-B684-887DC1957808}" type="slidenum">
              <a:rPr lang="en-US" altLang="en-US"/>
              <a:pPr>
                <a:defRPr/>
              </a:pPr>
              <a:t>‹#›</a:t>
            </a:fld>
            <a:endParaRPr lang="en-US" altLang="en-US"/>
          </a:p>
        </p:txBody>
      </p:sp>
    </p:spTree>
    <p:extLst>
      <p:ext uri="{BB962C8B-B14F-4D97-AF65-F5344CB8AC3E}">
        <p14:creationId xmlns:p14="http://schemas.microsoft.com/office/powerpoint/2010/main" val="67368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6" indent="0">
              <a:buNone/>
              <a:defRPr sz="1500" b="1"/>
            </a:lvl2pPr>
            <a:lvl3pPr marL="685811" indent="0">
              <a:buNone/>
              <a:defRPr sz="1350" b="1"/>
            </a:lvl3pPr>
            <a:lvl4pPr marL="1028717" indent="0">
              <a:buNone/>
              <a:defRPr sz="1200" b="1"/>
            </a:lvl4pPr>
            <a:lvl5pPr marL="1371623" indent="0">
              <a:buNone/>
              <a:defRPr sz="1200" b="1"/>
            </a:lvl5pPr>
            <a:lvl6pPr marL="1714528" indent="0">
              <a:buNone/>
              <a:defRPr sz="1200" b="1"/>
            </a:lvl6pPr>
            <a:lvl7pPr marL="2057434" indent="0">
              <a:buNone/>
              <a:defRPr sz="1200" b="1"/>
            </a:lvl7pPr>
            <a:lvl8pPr marL="2400340" indent="0">
              <a:buNone/>
              <a:defRPr sz="1200" b="1"/>
            </a:lvl8pPr>
            <a:lvl9pPr marL="2743245" indent="0">
              <a:buNone/>
              <a:defRPr sz="1200" b="1"/>
            </a:lvl9pPr>
          </a:lstStyle>
          <a:p>
            <a:pPr lvl="0"/>
            <a:r>
              <a:rPr lang="en-US"/>
              <a:t>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6" indent="0">
              <a:buNone/>
              <a:defRPr sz="1500" b="1"/>
            </a:lvl2pPr>
            <a:lvl3pPr marL="685811" indent="0">
              <a:buNone/>
              <a:defRPr sz="1350" b="1"/>
            </a:lvl3pPr>
            <a:lvl4pPr marL="1028717" indent="0">
              <a:buNone/>
              <a:defRPr sz="1200" b="1"/>
            </a:lvl4pPr>
            <a:lvl5pPr marL="1371623" indent="0">
              <a:buNone/>
              <a:defRPr sz="1200" b="1"/>
            </a:lvl5pPr>
            <a:lvl6pPr marL="1714528" indent="0">
              <a:buNone/>
              <a:defRPr sz="1200" b="1"/>
            </a:lvl6pPr>
            <a:lvl7pPr marL="2057434" indent="0">
              <a:buNone/>
              <a:defRPr sz="1200" b="1"/>
            </a:lvl7pPr>
            <a:lvl8pPr marL="2400340" indent="0">
              <a:buNone/>
              <a:defRPr sz="1200" b="1"/>
            </a:lvl8pPr>
            <a:lvl9pPr marL="2743245" indent="0">
              <a:buNone/>
              <a:defRPr sz="1200" b="1"/>
            </a:lvl9pPr>
          </a:lstStyle>
          <a:p>
            <a:pPr lvl="0"/>
            <a:r>
              <a:rPr lang="en-US"/>
              <a:t>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4E91FD2-7594-44BB-B810-CA244F90C0CD}"/>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A802173E-214D-41D9-BBED-BE1C5B231A31}"/>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9" name="Slide Number Placeholder 5">
            <a:extLst>
              <a:ext uri="{FF2B5EF4-FFF2-40B4-BE49-F238E27FC236}">
                <a16:creationId xmlns:a16="http://schemas.microsoft.com/office/drawing/2014/main" id="{26E7C8FC-7E22-4BE4-BF7E-3F243BE7D2F8}"/>
              </a:ext>
            </a:extLst>
          </p:cNvPr>
          <p:cNvSpPr>
            <a:spLocks noGrp="1"/>
          </p:cNvSpPr>
          <p:nvPr>
            <p:ph type="sldNum" sz="quarter" idx="12"/>
          </p:nvPr>
        </p:nvSpPr>
        <p:spPr/>
        <p:txBody>
          <a:bodyPr/>
          <a:lstStyle>
            <a:lvl1pPr>
              <a:defRPr/>
            </a:lvl1pPr>
          </a:lstStyle>
          <a:p>
            <a:pPr>
              <a:defRPr/>
            </a:pPr>
            <a:fld id="{3CA94E92-70B1-4B62-B2D7-002F336A6EE1}" type="slidenum">
              <a:rPr lang="en-US" altLang="en-US"/>
              <a:pPr>
                <a:defRPr/>
              </a:pPr>
              <a:t>‹#›</a:t>
            </a:fld>
            <a:endParaRPr lang="en-US" altLang="en-US"/>
          </a:p>
        </p:txBody>
      </p:sp>
    </p:spTree>
    <p:extLst>
      <p:ext uri="{BB962C8B-B14F-4D97-AF65-F5344CB8AC3E}">
        <p14:creationId xmlns:p14="http://schemas.microsoft.com/office/powerpoint/2010/main" val="418692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2B18B00-C854-4B5D-BA7C-88FE6A9AEDE8}"/>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1CAD0677-3BDE-4571-9518-50F4C56CF720}"/>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5" name="Slide Number Placeholder 5">
            <a:extLst>
              <a:ext uri="{FF2B5EF4-FFF2-40B4-BE49-F238E27FC236}">
                <a16:creationId xmlns:a16="http://schemas.microsoft.com/office/drawing/2014/main" id="{D52326A3-06A7-4C7E-B4F7-4425A0D881EB}"/>
              </a:ext>
            </a:extLst>
          </p:cNvPr>
          <p:cNvSpPr>
            <a:spLocks noGrp="1"/>
          </p:cNvSpPr>
          <p:nvPr>
            <p:ph type="sldNum" sz="quarter" idx="12"/>
          </p:nvPr>
        </p:nvSpPr>
        <p:spPr/>
        <p:txBody>
          <a:bodyPr/>
          <a:lstStyle>
            <a:lvl1pPr>
              <a:defRPr/>
            </a:lvl1pPr>
          </a:lstStyle>
          <a:p>
            <a:pPr>
              <a:defRPr/>
            </a:pPr>
            <a:fld id="{58531A6D-700B-4E3F-AA62-A00FB123B864}" type="slidenum">
              <a:rPr lang="en-US" altLang="en-US"/>
              <a:pPr>
                <a:defRPr/>
              </a:pPr>
              <a:t>‹#›</a:t>
            </a:fld>
            <a:endParaRPr lang="en-US" altLang="en-US"/>
          </a:p>
        </p:txBody>
      </p:sp>
    </p:spTree>
    <p:extLst>
      <p:ext uri="{BB962C8B-B14F-4D97-AF65-F5344CB8AC3E}">
        <p14:creationId xmlns:p14="http://schemas.microsoft.com/office/powerpoint/2010/main" val="382050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4FC850-48D6-4C4E-98C9-6FE4C0FA7013}"/>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3CA7FB5D-BC34-48B9-A25F-42DA8A3CA005}"/>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4" name="Slide Number Placeholder 5">
            <a:extLst>
              <a:ext uri="{FF2B5EF4-FFF2-40B4-BE49-F238E27FC236}">
                <a16:creationId xmlns:a16="http://schemas.microsoft.com/office/drawing/2014/main" id="{F6E2025C-12F3-47DE-BD20-0B7BCEBD747A}"/>
              </a:ext>
            </a:extLst>
          </p:cNvPr>
          <p:cNvSpPr>
            <a:spLocks noGrp="1"/>
          </p:cNvSpPr>
          <p:nvPr>
            <p:ph type="sldNum" sz="quarter" idx="12"/>
          </p:nvPr>
        </p:nvSpPr>
        <p:spPr/>
        <p:txBody>
          <a:bodyPr/>
          <a:lstStyle>
            <a:lvl1pPr>
              <a:defRPr/>
            </a:lvl1pPr>
          </a:lstStyle>
          <a:p>
            <a:pPr>
              <a:defRPr/>
            </a:pPr>
            <a:fld id="{54A4CC4B-F5D7-4152-B28E-3D76E1355C2E}" type="slidenum">
              <a:rPr lang="en-US" altLang="en-US"/>
              <a:pPr>
                <a:defRPr/>
              </a:pPr>
              <a:t>‹#›</a:t>
            </a:fld>
            <a:endParaRPr lang="en-US" altLang="en-US"/>
          </a:p>
        </p:txBody>
      </p:sp>
    </p:spTree>
    <p:extLst>
      <p:ext uri="{BB962C8B-B14F-4D97-AF65-F5344CB8AC3E}">
        <p14:creationId xmlns:p14="http://schemas.microsoft.com/office/powerpoint/2010/main" val="404667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3" y="2777069"/>
            <a:ext cx="3854528" cy="2584449"/>
          </a:xfrm>
        </p:spPr>
        <p:txBody>
          <a:bodyPr/>
          <a:lstStyle>
            <a:lvl1pPr marL="0" indent="0">
              <a:buNone/>
              <a:defRPr sz="1050"/>
            </a:lvl1pPr>
            <a:lvl2pPr marL="342803" indent="0">
              <a:buNone/>
              <a:defRPr sz="1050"/>
            </a:lvl2pPr>
            <a:lvl3pPr marL="685606" indent="0">
              <a:buNone/>
              <a:defRPr sz="900"/>
            </a:lvl3pPr>
            <a:lvl4pPr marL="1028409" indent="0">
              <a:buNone/>
              <a:defRPr sz="750"/>
            </a:lvl4pPr>
            <a:lvl5pPr marL="1371211" indent="0">
              <a:buNone/>
              <a:defRPr sz="750"/>
            </a:lvl5pPr>
            <a:lvl6pPr marL="1714014" indent="0">
              <a:buNone/>
              <a:defRPr sz="750"/>
            </a:lvl6pPr>
            <a:lvl7pPr marL="2056817" indent="0">
              <a:buNone/>
              <a:defRPr sz="750"/>
            </a:lvl7pPr>
            <a:lvl8pPr marL="2399620" indent="0">
              <a:buNone/>
              <a:defRPr sz="750"/>
            </a:lvl8pPr>
            <a:lvl9pPr marL="2742423"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27085D2-AF00-4E49-8114-F309DF84429A}"/>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8A0B8C2F-5662-4158-9D52-C65B6D0FC356}"/>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7" name="Slide Number Placeholder 5">
            <a:extLst>
              <a:ext uri="{FF2B5EF4-FFF2-40B4-BE49-F238E27FC236}">
                <a16:creationId xmlns:a16="http://schemas.microsoft.com/office/drawing/2014/main" id="{AFD4C76B-1915-4274-8ECD-83ACDCD64180}"/>
              </a:ext>
            </a:extLst>
          </p:cNvPr>
          <p:cNvSpPr>
            <a:spLocks noGrp="1"/>
          </p:cNvSpPr>
          <p:nvPr>
            <p:ph type="sldNum" sz="quarter" idx="12"/>
          </p:nvPr>
        </p:nvSpPr>
        <p:spPr/>
        <p:txBody>
          <a:bodyPr/>
          <a:lstStyle>
            <a:lvl1pPr>
              <a:defRPr/>
            </a:lvl1pPr>
          </a:lstStyle>
          <a:p>
            <a:pPr>
              <a:defRPr/>
            </a:pPr>
            <a:fld id="{3312EA74-3F6B-481F-A18A-9CE5208E2C5B}" type="slidenum">
              <a:rPr lang="en-US" altLang="en-US"/>
              <a:pPr>
                <a:defRPr/>
              </a:pPr>
              <a:t>‹#›</a:t>
            </a:fld>
            <a:endParaRPr lang="en-US" altLang="en-US"/>
          </a:p>
        </p:txBody>
      </p:sp>
    </p:spTree>
    <p:extLst>
      <p:ext uri="{BB962C8B-B14F-4D97-AF65-F5344CB8AC3E}">
        <p14:creationId xmlns:p14="http://schemas.microsoft.com/office/powerpoint/2010/main" val="344004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6" indent="0">
              <a:buNone/>
              <a:defRPr sz="1200"/>
            </a:lvl2pPr>
            <a:lvl3pPr marL="685811" indent="0">
              <a:buNone/>
              <a:defRPr sz="1200"/>
            </a:lvl3pPr>
            <a:lvl4pPr marL="1028717" indent="0">
              <a:buNone/>
              <a:defRPr sz="1200"/>
            </a:lvl4pPr>
            <a:lvl5pPr marL="1371623" indent="0">
              <a:buNone/>
              <a:defRPr sz="1200"/>
            </a:lvl5pPr>
            <a:lvl6pPr marL="1714528" indent="0">
              <a:buNone/>
              <a:defRPr sz="1200"/>
            </a:lvl6pPr>
            <a:lvl7pPr marL="2057434" indent="0">
              <a:buNone/>
              <a:defRPr sz="1200"/>
            </a:lvl7pPr>
            <a:lvl8pPr marL="2400340" indent="0">
              <a:buNone/>
              <a:defRPr sz="1200"/>
            </a:lvl8pPr>
            <a:lvl9pPr marL="2743245"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lstStyle>
            <a:lvl1pPr marL="0" indent="0">
              <a:buNone/>
              <a:defRPr sz="900"/>
            </a:lvl1pPr>
            <a:lvl2pPr marL="342906" indent="0">
              <a:buNone/>
              <a:defRPr sz="900"/>
            </a:lvl2pPr>
            <a:lvl3pPr marL="685811" indent="0">
              <a:buNone/>
              <a:defRPr sz="750"/>
            </a:lvl3pPr>
            <a:lvl4pPr marL="1028717" indent="0">
              <a:buNone/>
              <a:defRPr sz="675"/>
            </a:lvl4pPr>
            <a:lvl5pPr marL="1371623" indent="0">
              <a:buNone/>
              <a:defRPr sz="675"/>
            </a:lvl5pPr>
            <a:lvl6pPr marL="1714528" indent="0">
              <a:buNone/>
              <a:defRPr sz="675"/>
            </a:lvl6pPr>
            <a:lvl7pPr marL="2057434" indent="0">
              <a:buNone/>
              <a:defRPr sz="675"/>
            </a:lvl7pPr>
            <a:lvl8pPr marL="2400340" indent="0">
              <a:buNone/>
              <a:defRPr sz="675"/>
            </a:lvl8pPr>
            <a:lvl9pPr marL="2743245"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AC253DA0-C396-49D0-A493-B0A6D22EEB30}"/>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85F20AE8-1202-464F-87DC-B596CC3E251B}"/>
              </a:ext>
            </a:extLst>
          </p:cNvPr>
          <p:cNvSpPr>
            <a:spLocks noGrp="1"/>
          </p:cNvSpPr>
          <p:nvPr>
            <p:ph type="ftr" sz="quarter" idx="11"/>
          </p:nvPr>
        </p:nvSpPr>
        <p:spPr/>
        <p:txBody>
          <a:bodyPr/>
          <a:lstStyle>
            <a:lvl1pPr>
              <a:defRPr/>
            </a:lvl1pPr>
          </a:lstStyle>
          <a:p>
            <a:pPr>
              <a:defRPr/>
            </a:pPr>
            <a:r>
              <a:rPr lang="en-US"/>
              <a:t>Hui a Rohe 2022-08-14 (c) 2022 Mōkai Pātea Waitangi Claims Trust</a:t>
            </a:r>
          </a:p>
        </p:txBody>
      </p:sp>
      <p:sp>
        <p:nvSpPr>
          <p:cNvPr id="7" name="Slide Number Placeholder 5">
            <a:extLst>
              <a:ext uri="{FF2B5EF4-FFF2-40B4-BE49-F238E27FC236}">
                <a16:creationId xmlns:a16="http://schemas.microsoft.com/office/drawing/2014/main" id="{F5C39630-62A8-4F80-8146-594321546658}"/>
              </a:ext>
            </a:extLst>
          </p:cNvPr>
          <p:cNvSpPr>
            <a:spLocks noGrp="1"/>
          </p:cNvSpPr>
          <p:nvPr>
            <p:ph type="sldNum" sz="quarter" idx="12"/>
          </p:nvPr>
        </p:nvSpPr>
        <p:spPr/>
        <p:txBody>
          <a:bodyPr/>
          <a:lstStyle>
            <a:lvl1pPr>
              <a:defRPr/>
            </a:lvl1pPr>
          </a:lstStyle>
          <a:p>
            <a:pPr>
              <a:defRPr/>
            </a:pPr>
            <a:fld id="{805C9366-9C03-4FE7-87A4-AFC8339C850E}" type="slidenum">
              <a:rPr lang="en-US" altLang="en-US"/>
              <a:pPr>
                <a:defRPr/>
              </a:pPr>
              <a:t>‹#›</a:t>
            </a:fld>
            <a:endParaRPr lang="en-US" altLang="en-US"/>
          </a:p>
        </p:txBody>
      </p:sp>
    </p:spTree>
    <p:extLst>
      <p:ext uri="{BB962C8B-B14F-4D97-AF65-F5344CB8AC3E}">
        <p14:creationId xmlns:p14="http://schemas.microsoft.com/office/powerpoint/2010/main" val="343622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4E8A5D1E-9D84-47C0-8B93-E88C6C20ECE2}"/>
              </a:ext>
            </a:extLst>
          </p:cNvPr>
          <p:cNvGrpSpPr>
            <a:grpSpLocks/>
          </p:cNvGrpSpPr>
          <p:nvPr/>
        </p:nvGrpSpPr>
        <p:grpSpPr bwMode="auto">
          <a:xfrm>
            <a:off x="0" y="-9525"/>
            <a:ext cx="12192000" cy="6867525"/>
            <a:chOff x="0" y="-8467"/>
            <a:chExt cx="12192000" cy="6866467"/>
          </a:xfrm>
        </p:grpSpPr>
        <p:cxnSp>
          <p:nvCxnSpPr>
            <p:cNvPr id="20" name="Straight Connector 19">
              <a:extLst>
                <a:ext uri="{FF2B5EF4-FFF2-40B4-BE49-F238E27FC236}">
                  <a16:creationId xmlns:a16="http://schemas.microsoft.com/office/drawing/2014/main" id="{028D75EB-1ED9-4047-9FB8-B44925522E85}"/>
                </a:ext>
              </a:extLst>
            </p:cNvPr>
            <p:cNvCxnSpPr/>
            <p:nvPr/>
          </p:nvCxnSpPr>
          <p:spPr>
            <a:xfrm>
              <a:off x="9370484" y="1057"/>
              <a:ext cx="1219200" cy="6856943"/>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EEBFA51-1982-491E-8F26-52F3D7C4EDFC}"/>
                </a:ext>
              </a:extLst>
            </p:cNvPr>
            <p:cNvCxnSpPr/>
            <p:nvPr/>
          </p:nvCxnSpPr>
          <p:spPr>
            <a:xfrm flipH="1">
              <a:off x="7425267" y="3681902"/>
              <a:ext cx="4764617" cy="317609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21B3A94D-84EC-4CAC-BEBE-FACCE8D9202A}"/>
                </a:ext>
              </a:extLst>
            </p:cNvPr>
            <p:cNvSpPr/>
            <p:nvPr/>
          </p:nvSpPr>
          <p:spPr>
            <a:xfrm>
              <a:off x="9182100" y="-8467"/>
              <a:ext cx="3005667"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612FA4F1-6C02-4ADE-9B98-08B28BE7E7B9}"/>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81BEFDE2-DF5F-42EE-BE16-5C469A64408B}"/>
                </a:ext>
              </a:extLst>
            </p:cNvPr>
            <p:cNvSpPr/>
            <p:nvPr/>
          </p:nvSpPr>
          <p:spPr>
            <a:xfrm>
              <a:off x="8932333" y="3048587"/>
              <a:ext cx="3259667" cy="3809413"/>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DFE4F5A0-8144-4614-92BF-9F83E9B22663}"/>
                </a:ext>
              </a:extLst>
            </p:cNvPr>
            <p:cNvSpPr/>
            <p:nvPr/>
          </p:nvSpPr>
          <p:spPr>
            <a:xfrm>
              <a:off x="9334500" y="-8467"/>
              <a:ext cx="2853267"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0C224CB7-C729-4815-A2F9-0FB7BB5062B9}"/>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093E45F4-C569-4F66-BFBE-90D72C4470CD}"/>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78274D87-AF06-4A1A-9A00-C88A248C137C}"/>
                </a:ext>
              </a:extLst>
            </p:cNvPr>
            <p:cNvSpPr/>
            <p:nvPr/>
          </p:nvSpPr>
          <p:spPr>
            <a:xfrm>
              <a:off x="10371667" y="3589842"/>
              <a:ext cx="1816100" cy="3268158"/>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9500749-B21B-471B-9C38-DEC5F927AEB4}"/>
                </a:ext>
              </a:extLst>
            </p:cNvPr>
            <p:cNvSpPr/>
            <p:nvPr/>
          </p:nvSpPr>
          <p:spPr>
            <a:xfrm>
              <a:off x="0" y="4013638"/>
              <a:ext cx="448733" cy="2844362"/>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7DC2E4B1-F329-4345-845F-627C8D09F4B5}"/>
              </a:ext>
            </a:extLst>
          </p:cNvPr>
          <p:cNvSpPr>
            <a:spLocks noGrp="1" noChangeArrowheads="1"/>
          </p:cNvSpPr>
          <p:nvPr>
            <p:ph type="title"/>
          </p:nvPr>
        </p:nvSpPr>
        <p:spPr bwMode="auto">
          <a:xfrm>
            <a:off x="677334" y="609600"/>
            <a:ext cx="85979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EAABA36E-A6D6-4A8A-B243-34FA79EA92E4}"/>
              </a:ext>
            </a:extLst>
          </p:cNvPr>
          <p:cNvSpPr>
            <a:spLocks noGrp="1" noChangeArrowheads="1"/>
          </p:cNvSpPr>
          <p:nvPr>
            <p:ph type="body" idx="1"/>
          </p:nvPr>
        </p:nvSpPr>
        <p:spPr bwMode="auto">
          <a:xfrm>
            <a:off x="677334" y="2160588"/>
            <a:ext cx="85979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7103774-22BE-4CC6-A799-DFD298F17C5D}"/>
              </a:ext>
            </a:extLst>
          </p:cNvPr>
          <p:cNvSpPr>
            <a:spLocks noGrp="1"/>
          </p:cNvSpPr>
          <p:nvPr>
            <p:ph type="dt" sz="half" idx="2"/>
          </p:nvPr>
        </p:nvSpPr>
        <p:spPr>
          <a:xfrm>
            <a:off x="7211484" y="6224589"/>
            <a:ext cx="912283" cy="365125"/>
          </a:xfrm>
          <a:prstGeom prst="rect">
            <a:avLst/>
          </a:prstGeom>
        </p:spPr>
        <p:txBody>
          <a:bodyPr vert="horz" lIns="91440" tIns="45720" rIns="91440" bIns="45720" rtlCol="0" anchor="ctr"/>
          <a:lstStyle>
            <a:lvl1pPr algn="r" defTabSz="685846" eaLnBrk="1" fontAlgn="auto" hangingPunct="1">
              <a:spcBef>
                <a:spcPts val="0"/>
              </a:spcBef>
              <a:spcAft>
                <a:spcPts val="0"/>
              </a:spcAft>
              <a:defRPr sz="675" smtClean="0">
                <a:solidFill>
                  <a:schemeClr val="tx1">
                    <a:tint val="75000"/>
                  </a:schemeClr>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8DB68555-57AE-4463-9EC8-A1F2C890C9B5}"/>
              </a:ext>
            </a:extLst>
          </p:cNvPr>
          <p:cNvSpPr>
            <a:spLocks noGrp="1"/>
          </p:cNvSpPr>
          <p:nvPr>
            <p:ph type="ftr" sz="quarter" idx="3"/>
          </p:nvPr>
        </p:nvSpPr>
        <p:spPr>
          <a:xfrm>
            <a:off x="668867" y="6224589"/>
            <a:ext cx="6297084" cy="365125"/>
          </a:xfrm>
          <a:prstGeom prst="rect">
            <a:avLst/>
          </a:prstGeom>
        </p:spPr>
        <p:txBody>
          <a:bodyPr vert="horz" lIns="91440" tIns="45720" rIns="91440" bIns="45720" rtlCol="0" anchor="ctr"/>
          <a:lstStyle>
            <a:lvl1pPr algn="l" defTabSz="685846" eaLnBrk="1" fontAlgn="auto" hangingPunct="1">
              <a:spcBef>
                <a:spcPts val="0"/>
              </a:spcBef>
              <a:spcAft>
                <a:spcPts val="0"/>
              </a:spcAft>
              <a:defRPr sz="675">
                <a:solidFill>
                  <a:schemeClr val="tx1">
                    <a:tint val="75000"/>
                  </a:schemeClr>
                </a:solidFill>
                <a:latin typeface="+mn-lt"/>
              </a:defRPr>
            </a:lvl1pPr>
          </a:lstStyle>
          <a:p>
            <a:pPr>
              <a:defRPr/>
            </a:pPr>
            <a:r>
              <a:rPr lang="en-US"/>
              <a:t>Hui a Rohe 2022-08-14 (c) 2022 Mōkai Pātea Waitangi Claims Trust</a:t>
            </a:r>
          </a:p>
        </p:txBody>
      </p:sp>
      <p:sp>
        <p:nvSpPr>
          <p:cNvPr id="6" name="Slide Number Placeholder 5">
            <a:extLst>
              <a:ext uri="{FF2B5EF4-FFF2-40B4-BE49-F238E27FC236}">
                <a16:creationId xmlns:a16="http://schemas.microsoft.com/office/drawing/2014/main" id="{675B5DFC-72BB-4FED-AC24-21F52C970F9C}"/>
              </a:ext>
            </a:extLst>
          </p:cNvPr>
          <p:cNvSpPr>
            <a:spLocks noGrp="1"/>
          </p:cNvSpPr>
          <p:nvPr>
            <p:ph type="sldNum" sz="quarter" idx="4"/>
          </p:nvPr>
        </p:nvSpPr>
        <p:spPr>
          <a:xfrm>
            <a:off x="8580967" y="6224589"/>
            <a:ext cx="683684"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chemeClr val="accent1"/>
                </a:solidFill>
              </a:defRPr>
            </a:lvl1pPr>
          </a:lstStyle>
          <a:p>
            <a:pPr>
              <a:defRPr/>
            </a:pPr>
            <a:fld id="{C7D2C2A2-9C23-44E5-AEB4-C3717051A115}" type="slidenum">
              <a:rPr lang="en-US" altLang="en-US"/>
              <a:pPr>
                <a:defRPr/>
              </a:pPr>
              <a:t>‹#›</a:t>
            </a:fld>
            <a:endParaRPr lang="en-US" altLang="en-US"/>
          </a:p>
        </p:txBody>
      </p:sp>
      <p:sp>
        <p:nvSpPr>
          <p:cNvPr id="18" name="Oval 17">
            <a:extLst>
              <a:ext uri="{FF2B5EF4-FFF2-40B4-BE49-F238E27FC236}">
                <a16:creationId xmlns:a16="http://schemas.microsoft.com/office/drawing/2014/main" id="{DB71AA07-0C63-4A91-B295-E87B0B70637B}"/>
              </a:ext>
            </a:extLst>
          </p:cNvPr>
          <p:cNvSpPr/>
          <p:nvPr userDrawn="1"/>
        </p:nvSpPr>
        <p:spPr>
          <a:xfrm>
            <a:off x="11089218" y="6188075"/>
            <a:ext cx="410633" cy="40798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dirty="0">
              <a:latin typeface="Fira Sans Light" panose="020B0403050000020004" pitchFamily="34" charset="0"/>
            </a:endParaRPr>
          </a:p>
        </p:txBody>
      </p:sp>
      <p:sp>
        <p:nvSpPr>
          <p:cNvPr id="19" name="Oval 18">
            <a:extLst>
              <a:ext uri="{FF2B5EF4-FFF2-40B4-BE49-F238E27FC236}">
                <a16:creationId xmlns:a16="http://schemas.microsoft.com/office/drawing/2014/main" id="{D7338773-1EC1-4C04-94DD-8B9E502786BF}"/>
              </a:ext>
            </a:extLst>
          </p:cNvPr>
          <p:cNvSpPr/>
          <p:nvPr userDrawn="1"/>
        </p:nvSpPr>
        <p:spPr>
          <a:xfrm>
            <a:off x="11120967" y="6218238"/>
            <a:ext cx="347133" cy="347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dirty="0">
              <a:latin typeface="Fira Sans Light" panose="020B0403050000020004" pitchFamily="34" charset="0"/>
            </a:endParaRPr>
          </a:p>
        </p:txBody>
      </p:sp>
      <p:sp>
        <p:nvSpPr>
          <p:cNvPr id="1034" name="TextBox 29">
            <a:extLst>
              <a:ext uri="{FF2B5EF4-FFF2-40B4-BE49-F238E27FC236}">
                <a16:creationId xmlns:a16="http://schemas.microsoft.com/office/drawing/2014/main" id="{291BB49E-112C-4D77-A0A9-7473A7893347}"/>
              </a:ext>
            </a:extLst>
          </p:cNvPr>
          <p:cNvSpPr txBox="1">
            <a:spLocks noChangeArrowheads="1"/>
          </p:cNvSpPr>
          <p:nvPr userDrawn="1"/>
        </p:nvSpPr>
        <p:spPr bwMode="auto">
          <a:xfrm>
            <a:off x="11134073" y="6276975"/>
            <a:ext cx="320922" cy="230832"/>
          </a:xfrm>
          <a:prstGeom prst="rect">
            <a:avLst/>
          </a:prstGeom>
          <a:noFill/>
          <a:ln>
            <a:noFill/>
          </a:ln>
        </p:spPr>
        <p:txBody>
          <a:bodyPr wrap="none">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fontAlgn="base">
              <a:spcBef>
                <a:spcPct val="0"/>
              </a:spcBef>
              <a:spcAft>
                <a:spcPct val="0"/>
              </a:spcAft>
              <a:defRPr sz="3600">
                <a:solidFill>
                  <a:schemeClr val="tx1"/>
                </a:solidFill>
                <a:latin typeface="Trebuchet MS" panose="020B0603020202020204" pitchFamily="34" charset="0"/>
              </a:defRPr>
            </a:lvl6pPr>
            <a:lvl7pPr marL="2971800" indent="-228600" defTabSz="1827213" fontAlgn="base">
              <a:spcBef>
                <a:spcPct val="0"/>
              </a:spcBef>
              <a:spcAft>
                <a:spcPct val="0"/>
              </a:spcAft>
              <a:defRPr sz="3600">
                <a:solidFill>
                  <a:schemeClr val="tx1"/>
                </a:solidFill>
                <a:latin typeface="Trebuchet MS" panose="020B0603020202020204" pitchFamily="34" charset="0"/>
              </a:defRPr>
            </a:lvl7pPr>
            <a:lvl8pPr marL="3429000" indent="-228600" defTabSz="1827213" fontAlgn="base">
              <a:spcBef>
                <a:spcPct val="0"/>
              </a:spcBef>
              <a:spcAft>
                <a:spcPct val="0"/>
              </a:spcAft>
              <a:defRPr sz="3600">
                <a:solidFill>
                  <a:schemeClr val="tx1"/>
                </a:solidFill>
                <a:latin typeface="Trebuchet MS" panose="020B0603020202020204" pitchFamily="34" charset="0"/>
              </a:defRPr>
            </a:lvl8pPr>
            <a:lvl9pPr marL="3886200" indent="-228600" defTabSz="1827213" fontAlgn="base">
              <a:spcBef>
                <a:spcPct val="0"/>
              </a:spcBef>
              <a:spcAft>
                <a:spcPct val="0"/>
              </a:spcAft>
              <a:defRPr sz="3600">
                <a:solidFill>
                  <a:schemeClr val="tx1"/>
                </a:solidFill>
                <a:latin typeface="Trebuchet MS" panose="020B0603020202020204" pitchFamily="34" charset="0"/>
              </a:defRPr>
            </a:lvl9pPr>
          </a:lstStyle>
          <a:p>
            <a:pPr algn="ctr" eaLnBrk="1" hangingPunct="1">
              <a:defRPr/>
            </a:pPr>
            <a:fld id="{05AB8C86-763B-4312-BD42-250B76BB4097}" type="slidenum">
              <a:rPr lang="id-ID" altLang="en-US" sz="900" smtClean="0">
                <a:solidFill>
                  <a:schemeClr val="accent1"/>
                </a:solidFill>
                <a:latin typeface="Fira Sans"/>
                <a:ea typeface="Roboto"/>
                <a:cs typeface="Open Sans"/>
              </a:rPr>
              <a:pPr algn="ctr" eaLnBrk="1" hangingPunct="1">
                <a:defRPr/>
              </a:pPr>
              <a:t>‹#›</a:t>
            </a:fld>
            <a:endParaRPr lang="id-ID" altLang="en-US" sz="1050">
              <a:solidFill>
                <a:schemeClr val="accent1"/>
              </a:solidFill>
              <a:latin typeface="Fira Sans"/>
              <a:ea typeface="Roboto"/>
              <a:cs typeface="Open Sans"/>
            </a:endParaRPr>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41" r:id="rId4"/>
    <p:sldLayoutId id="2147484242" r:id="rId5"/>
    <p:sldLayoutId id="2147484243" r:id="rId6"/>
    <p:sldLayoutId id="2147484244" r:id="rId7"/>
    <p:sldLayoutId id="2147484245" r:id="rId8"/>
    <p:sldLayoutId id="2147484246" r:id="rId9"/>
    <p:sldLayoutId id="2147484247" r:id="rId10"/>
    <p:sldLayoutId id="2147484277" r:id="rId11"/>
    <p:sldLayoutId id="2147484248" r:id="rId12"/>
    <p:sldLayoutId id="2147484278" r:id="rId13"/>
    <p:sldLayoutId id="2147484249" r:id="rId14"/>
    <p:sldLayoutId id="2147484250" r:id="rId15"/>
    <p:sldLayoutId id="2147484251" r:id="rId16"/>
    <p:sldLayoutId id="2147484279" r:id="rId17"/>
    <p:sldLayoutId id="2147484280" r:id="rId18"/>
  </p:sldLayoutIdLst>
  <p:hf hdr="0" dt="0"/>
  <p:txStyles>
    <p:titleStyle>
      <a:lvl1pPr algn="l" defTabSz="341313" rtl="0" eaLnBrk="0" fontAlgn="base" hangingPunct="0">
        <a:spcBef>
          <a:spcPct val="0"/>
        </a:spcBef>
        <a:spcAft>
          <a:spcPct val="0"/>
        </a:spcAft>
        <a:defRPr sz="2600" kern="1200">
          <a:solidFill>
            <a:schemeClr val="accent1"/>
          </a:solidFill>
          <a:latin typeface="+mj-lt"/>
          <a:ea typeface="+mj-ea"/>
          <a:cs typeface="+mj-cs"/>
        </a:defRPr>
      </a:lvl1pPr>
      <a:lvl2pPr algn="l" defTabSz="341313" rtl="0" eaLnBrk="0" fontAlgn="base" hangingPunct="0">
        <a:spcBef>
          <a:spcPct val="0"/>
        </a:spcBef>
        <a:spcAft>
          <a:spcPct val="0"/>
        </a:spcAft>
        <a:defRPr sz="2600">
          <a:solidFill>
            <a:schemeClr val="accent1"/>
          </a:solidFill>
          <a:latin typeface="Trebuchet MS" panose="020B0603020202020204" pitchFamily="34" charset="0"/>
        </a:defRPr>
      </a:lvl2pPr>
      <a:lvl3pPr algn="l" defTabSz="341313" rtl="0" eaLnBrk="0" fontAlgn="base" hangingPunct="0">
        <a:spcBef>
          <a:spcPct val="0"/>
        </a:spcBef>
        <a:spcAft>
          <a:spcPct val="0"/>
        </a:spcAft>
        <a:defRPr sz="2600">
          <a:solidFill>
            <a:schemeClr val="accent1"/>
          </a:solidFill>
          <a:latin typeface="Trebuchet MS" panose="020B0603020202020204" pitchFamily="34" charset="0"/>
        </a:defRPr>
      </a:lvl3pPr>
      <a:lvl4pPr algn="l" defTabSz="341313" rtl="0" eaLnBrk="0" fontAlgn="base" hangingPunct="0">
        <a:spcBef>
          <a:spcPct val="0"/>
        </a:spcBef>
        <a:spcAft>
          <a:spcPct val="0"/>
        </a:spcAft>
        <a:defRPr sz="2600">
          <a:solidFill>
            <a:schemeClr val="accent1"/>
          </a:solidFill>
          <a:latin typeface="Trebuchet MS" panose="020B0603020202020204" pitchFamily="34" charset="0"/>
        </a:defRPr>
      </a:lvl4pPr>
      <a:lvl5pPr algn="l" defTabSz="341313" rtl="0" eaLnBrk="0" fontAlgn="base" hangingPunct="0">
        <a:spcBef>
          <a:spcPct val="0"/>
        </a:spcBef>
        <a:spcAft>
          <a:spcPct val="0"/>
        </a:spcAft>
        <a:defRPr sz="2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5625" indent="-212725" algn="l" defTabSz="341313" rtl="0" eaLnBrk="0" fontAlgn="base" hangingPunct="0">
        <a:spcBef>
          <a:spcPts val="750"/>
        </a:spcBef>
        <a:spcAft>
          <a:spcPct val="0"/>
        </a:spcAft>
        <a:buClr>
          <a:schemeClr val="accent1"/>
        </a:buClr>
        <a:buSzPct val="80000"/>
        <a:buFont typeface="Wingdings 3" panose="05040102010807070707" pitchFamily="18" charset="2"/>
        <a:buChar char=""/>
        <a:defRPr sz="1100" kern="1200">
          <a:solidFill>
            <a:srgbClr val="404040"/>
          </a:solidFill>
          <a:latin typeface="+mn-lt"/>
          <a:ea typeface="+mn-ea"/>
          <a:cs typeface="+mn-cs"/>
        </a:defRPr>
      </a:lvl2pPr>
      <a:lvl3pPr marL="855663" indent="-169863" algn="l" defTabSz="341313"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198563" indent="-169863" algn="l" defTabSz="341313" rtl="0" eaLnBrk="0" fontAlgn="base" hangingPunct="0">
        <a:spcBef>
          <a:spcPts val="750"/>
        </a:spcBef>
        <a:spcAft>
          <a:spcPct val="0"/>
        </a:spcAft>
        <a:buClr>
          <a:schemeClr val="accent1"/>
        </a:buClr>
        <a:buSzPct val="80000"/>
        <a:buFont typeface="Wingdings 3" panose="05040102010807070707" pitchFamily="18" charset="2"/>
        <a:buChar char=""/>
        <a:defRPr sz="800" kern="1200">
          <a:solidFill>
            <a:srgbClr val="404040"/>
          </a:solidFill>
          <a:latin typeface="+mn-lt"/>
          <a:ea typeface="+mn-ea"/>
          <a:cs typeface="+mn-cs"/>
        </a:defRPr>
      </a:lvl4pPr>
      <a:lvl5pPr marL="1541463" indent="-169863" algn="l" defTabSz="341313" rtl="0" eaLnBrk="0" fontAlgn="base" hangingPunct="0">
        <a:spcBef>
          <a:spcPts val="750"/>
        </a:spcBef>
        <a:spcAft>
          <a:spcPct val="0"/>
        </a:spcAft>
        <a:buClr>
          <a:schemeClr val="accent1"/>
        </a:buClr>
        <a:buSzPct val="80000"/>
        <a:buFont typeface="Wingdings 3" panose="05040102010807070707" pitchFamily="18" charset="2"/>
        <a:buChar char=""/>
        <a:defRPr sz="800" kern="1200">
          <a:solidFill>
            <a:srgbClr val="404040"/>
          </a:solidFill>
          <a:latin typeface="+mn-lt"/>
          <a:ea typeface="+mn-ea"/>
          <a:cs typeface="+mn-cs"/>
        </a:defRPr>
      </a:lvl5pPr>
      <a:lvl6pPr marL="1885981" indent="-171453" algn="l" defTabSz="342906"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87" indent="-171453" algn="l" defTabSz="342906"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93" indent="-171453" algn="l" defTabSz="342906"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98" indent="-171453" algn="l" defTabSz="342906"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6" rtl="0" eaLnBrk="1" latinLnBrk="0" hangingPunct="1">
        <a:defRPr sz="1350" kern="1200">
          <a:solidFill>
            <a:schemeClr val="tx1"/>
          </a:solidFill>
          <a:latin typeface="+mn-lt"/>
          <a:ea typeface="+mn-ea"/>
          <a:cs typeface="+mn-cs"/>
        </a:defRPr>
      </a:lvl1pPr>
      <a:lvl2pPr marL="342906" algn="l" defTabSz="342906" rtl="0" eaLnBrk="1" latinLnBrk="0" hangingPunct="1">
        <a:defRPr sz="1350" kern="1200">
          <a:solidFill>
            <a:schemeClr val="tx1"/>
          </a:solidFill>
          <a:latin typeface="+mn-lt"/>
          <a:ea typeface="+mn-ea"/>
          <a:cs typeface="+mn-cs"/>
        </a:defRPr>
      </a:lvl2pPr>
      <a:lvl3pPr marL="685811" algn="l" defTabSz="342906" rtl="0" eaLnBrk="1" latinLnBrk="0" hangingPunct="1">
        <a:defRPr sz="1350" kern="1200">
          <a:solidFill>
            <a:schemeClr val="tx1"/>
          </a:solidFill>
          <a:latin typeface="+mn-lt"/>
          <a:ea typeface="+mn-ea"/>
          <a:cs typeface="+mn-cs"/>
        </a:defRPr>
      </a:lvl3pPr>
      <a:lvl4pPr marL="1028717" algn="l" defTabSz="342906" rtl="0" eaLnBrk="1" latinLnBrk="0" hangingPunct="1">
        <a:defRPr sz="1350" kern="1200">
          <a:solidFill>
            <a:schemeClr val="tx1"/>
          </a:solidFill>
          <a:latin typeface="+mn-lt"/>
          <a:ea typeface="+mn-ea"/>
          <a:cs typeface="+mn-cs"/>
        </a:defRPr>
      </a:lvl4pPr>
      <a:lvl5pPr marL="1371623" algn="l" defTabSz="342906" rtl="0" eaLnBrk="1" latinLnBrk="0" hangingPunct="1">
        <a:defRPr sz="1350" kern="1200">
          <a:solidFill>
            <a:schemeClr val="tx1"/>
          </a:solidFill>
          <a:latin typeface="+mn-lt"/>
          <a:ea typeface="+mn-ea"/>
          <a:cs typeface="+mn-cs"/>
        </a:defRPr>
      </a:lvl5pPr>
      <a:lvl6pPr marL="1714528" algn="l" defTabSz="342906" rtl="0" eaLnBrk="1" latinLnBrk="0" hangingPunct="1">
        <a:defRPr sz="1350" kern="1200">
          <a:solidFill>
            <a:schemeClr val="tx1"/>
          </a:solidFill>
          <a:latin typeface="+mn-lt"/>
          <a:ea typeface="+mn-ea"/>
          <a:cs typeface="+mn-cs"/>
        </a:defRPr>
      </a:lvl6pPr>
      <a:lvl7pPr marL="2057434" algn="l" defTabSz="342906" rtl="0" eaLnBrk="1" latinLnBrk="0" hangingPunct="1">
        <a:defRPr sz="1350" kern="1200">
          <a:solidFill>
            <a:schemeClr val="tx1"/>
          </a:solidFill>
          <a:latin typeface="+mn-lt"/>
          <a:ea typeface="+mn-ea"/>
          <a:cs typeface="+mn-cs"/>
        </a:defRPr>
      </a:lvl7pPr>
      <a:lvl8pPr marL="2400340" algn="l" defTabSz="342906" rtl="0" eaLnBrk="1" latinLnBrk="0" hangingPunct="1">
        <a:defRPr sz="1350" kern="1200">
          <a:solidFill>
            <a:schemeClr val="tx1"/>
          </a:solidFill>
          <a:latin typeface="+mn-lt"/>
          <a:ea typeface="+mn-ea"/>
          <a:cs typeface="+mn-cs"/>
        </a:defRPr>
      </a:lvl8pPr>
      <a:lvl9pPr marL="2743245" algn="l" defTabSz="34290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mokaipateaclaims.maori.nz/docum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members.mokaipateaclaims.maori.nz/"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hyperlink" Target="https://mokaipateaclaims.maori.nz/document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D9A801E-A509-4A7E-934F-800CC890E156}"/>
              </a:ext>
            </a:extLst>
          </p:cNvPr>
          <p:cNvSpPr>
            <a:spLocks noGrp="1"/>
          </p:cNvSpPr>
          <p:nvPr>
            <p:ph type="ctrTitle"/>
            <p:custDataLst>
              <p:tags r:id="rId2"/>
            </p:custDataLst>
          </p:nvPr>
        </p:nvSpPr>
        <p:spPr>
          <a:xfrm>
            <a:off x="2311400" y="15240"/>
            <a:ext cx="6350108" cy="3520440"/>
          </a:xfrm>
        </p:spPr>
        <p:txBody>
          <a:bodyPr/>
          <a:lstStyle/>
          <a:p>
            <a:pPr algn="ctr" eaLnBrk="1" hangingPunct="1"/>
            <a:r>
              <a:rPr lang="en-US" altLang="en-US" dirty="0"/>
              <a:t>Mōkai Pātea Waitangi Claims Trust </a:t>
            </a:r>
            <a:br>
              <a:rPr lang="en-US" altLang="en-US" dirty="0"/>
            </a:br>
            <a:br>
              <a:rPr lang="en-US" altLang="en-US" sz="2400" dirty="0"/>
            </a:br>
            <a:r>
              <a:rPr lang="en-US" altLang="en-US" dirty="0"/>
              <a:t>Hui-a-Rohe Hybrid Hui</a:t>
            </a:r>
          </a:p>
        </p:txBody>
      </p:sp>
      <p:sp>
        <p:nvSpPr>
          <p:cNvPr id="22531" name="Subtitle 4">
            <a:extLst>
              <a:ext uri="{FF2B5EF4-FFF2-40B4-BE49-F238E27FC236}">
                <a16:creationId xmlns:a16="http://schemas.microsoft.com/office/drawing/2014/main" id="{5786C8B8-B4CD-4E87-86BE-A7BA0C108D48}"/>
              </a:ext>
            </a:extLst>
          </p:cNvPr>
          <p:cNvSpPr>
            <a:spLocks noGrp="1"/>
          </p:cNvSpPr>
          <p:nvPr>
            <p:ph type="subTitle" idx="1"/>
          </p:nvPr>
        </p:nvSpPr>
        <p:spPr>
          <a:xfrm>
            <a:off x="3200400" y="4038600"/>
            <a:ext cx="4953000" cy="1905000"/>
          </a:xfrm>
        </p:spPr>
        <p:txBody>
          <a:bodyPr/>
          <a:lstStyle/>
          <a:p>
            <a:pPr algn="ctr" eaLnBrk="1" hangingPunct="1"/>
            <a:r>
              <a:rPr lang="en-US" altLang="en-US" sz="3200" dirty="0">
                <a:solidFill>
                  <a:schemeClr val="accent1"/>
                </a:solidFill>
              </a:rPr>
              <a:t>14 August 2022 REAP Taihape &amp; Webinar</a:t>
            </a:r>
          </a:p>
          <a:p>
            <a:pPr algn="ctr" eaLnBrk="1" hangingPunct="1"/>
            <a:r>
              <a:rPr lang="en-US" altLang="en-US" sz="3200" dirty="0">
                <a:solidFill>
                  <a:schemeClr val="accent1"/>
                </a:solidFill>
              </a:rPr>
              <a:t>11 am – 12 pm</a:t>
            </a:r>
          </a:p>
        </p:txBody>
      </p:sp>
      <p:pic>
        <p:nvPicPr>
          <p:cNvPr id="5" name="Picture 4" descr="Logo, company name&#10;&#10;Description automatically generated">
            <a:extLst>
              <a:ext uri="{FF2B5EF4-FFF2-40B4-BE49-F238E27FC236}">
                <a16:creationId xmlns:a16="http://schemas.microsoft.com/office/drawing/2014/main" id="{EF44C688-0FF4-4CBC-A3B8-144A2C324002}"/>
              </a:ext>
            </a:extLst>
          </p:cNvPr>
          <p:cNvPicPr>
            <a:picLocks noChangeAspect="1"/>
          </p:cNvPicPr>
          <p:nvPr/>
        </p:nvPicPr>
        <p:blipFill>
          <a:blip r:embed="rId5"/>
          <a:stretch>
            <a:fillRect/>
          </a:stretch>
        </p:blipFill>
        <p:spPr>
          <a:xfrm>
            <a:off x="185312" y="6248400"/>
            <a:ext cx="939584" cy="457199"/>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C5DB020-8924-4AB2-8DA6-1D82EDACB050}"/>
              </a:ext>
            </a:extLst>
          </p:cNvPr>
          <p:cNvSpPr>
            <a:spLocks noGrp="1"/>
          </p:cNvSpPr>
          <p:nvPr>
            <p:ph type="title"/>
          </p:nvPr>
        </p:nvSpPr>
        <p:spPr>
          <a:xfrm>
            <a:off x="722112" y="856591"/>
            <a:ext cx="8229600" cy="914400"/>
          </a:xfrm>
        </p:spPr>
        <p:txBody>
          <a:bodyPr wrap="square" anchor="ctr">
            <a:normAutofit/>
          </a:bodyPr>
          <a:lstStyle/>
          <a:p>
            <a:r>
              <a:rPr lang="en-US" altLang="en-US" sz="4000" dirty="0"/>
              <a:t>Negotiators Summary</a:t>
            </a:r>
          </a:p>
        </p:txBody>
      </p:sp>
      <p:sp>
        <p:nvSpPr>
          <p:cNvPr id="3" name="Content Placeholder 2">
            <a:extLst>
              <a:ext uri="{FF2B5EF4-FFF2-40B4-BE49-F238E27FC236}">
                <a16:creationId xmlns:a16="http://schemas.microsoft.com/office/drawing/2014/main" id="{78C9F56C-9F6D-43D5-9718-C0ACB8433FF4}"/>
              </a:ext>
            </a:extLst>
          </p:cNvPr>
          <p:cNvSpPr>
            <a:spLocks noGrp="1"/>
          </p:cNvSpPr>
          <p:nvPr>
            <p:ph sz="half" idx="1"/>
          </p:nvPr>
        </p:nvSpPr>
        <p:spPr>
          <a:xfrm>
            <a:off x="649808" y="1828800"/>
            <a:ext cx="4866856" cy="5029200"/>
          </a:xfrm>
        </p:spPr>
        <p:txBody>
          <a:bodyPr wrap="square" anchor="t">
            <a:normAutofit lnSpcReduction="10000"/>
          </a:bodyPr>
          <a:lstStyle/>
          <a:p>
            <a:pPr>
              <a:lnSpc>
                <a:spcPct val="150000"/>
              </a:lnSpc>
              <a:buFont typeface="Wingdings" panose="05000000000000000000" pitchFamily="2" charset="2"/>
              <a:buChar char="Ø"/>
            </a:pPr>
            <a:r>
              <a:rPr lang="en-NZ" sz="2400" dirty="0"/>
              <a:t>Developed Narrative &amp; Framework for Negotiations Te Ara A </a:t>
            </a:r>
            <a:r>
              <a:rPr lang="en-NZ" sz="2400" dirty="0" err="1"/>
              <a:t>Pokokura</a:t>
            </a:r>
            <a:endParaRPr lang="en-NZ" sz="2400" dirty="0"/>
          </a:p>
          <a:p>
            <a:pPr>
              <a:lnSpc>
                <a:spcPct val="150000"/>
              </a:lnSpc>
              <a:buFont typeface="Wingdings" panose="05000000000000000000" pitchFamily="2" charset="2"/>
              <a:buChar char="Ø"/>
            </a:pPr>
            <a:r>
              <a:rPr lang="en-NZ" sz="2400" dirty="0"/>
              <a:t>Negotiations hui </a:t>
            </a:r>
          </a:p>
          <a:p>
            <a:pPr>
              <a:lnSpc>
                <a:spcPct val="150000"/>
              </a:lnSpc>
              <a:buFont typeface="Wingdings" panose="05000000000000000000" pitchFamily="2" charset="2"/>
              <a:buChar char="Ø"/>
            </a:pPr>
            <a:r>
              <a:rPr lang="en-NZ" sz="2400" dirty="0"/>
              <a:t>Ministers Visits - of </a:t>
            </a:r>
            <a:r>
              <a:rPr lang="en-NZ" sz="2400" dirty="0" err="1"/>
              <a:t>ToWN</a:t>
            </a:r>
            <a:r>
              <a:rPr lang="en-NZ" sz="2400" dirty="0"/>
              <a:t> and CCN visit to </a:t>
            </a:r>
            <a:r>
              <a:rPr lang="en-NZ" sz="2400" dirty="0" err="1"/>
              <a:t>rohe</a:t>
            </a:r>
            <a:r>
              <a:rPr lang="en-NZ" sz="2400" dirty="0"/>
              <a:t> March and MoD on Friday</a:t>
            </a:r>
          </a:p>
          <a:p>
            <a:pPr>
              <a:lnSpc>
                <a:spcPct val="150000"/>
              </a:lnSpc>
              <a:buFont typeface="Wingdings" panose="05000000000000000000" pitchFamily="2" charset="2"/>
              <a:buChar char="Ø"/>
            </a:pPr>
            <a:r>
              <a:rPr lang="en-NZ" sz="2400" dirty="0"/>
              <a:t>MPs connected with </a:t>
            </a:r>
            <a:r>
              <a:rPr lang="en-NZ" sz="2400" dirty="0" err="1"/>
              <a:t>Mōkai</a:t>
            </a:r>
            <a:r>
              <a:rPr lang="en-NZ" sz="2400" dirty="0"/>
              <a:t> </a:t>
            </a:r>
            <a:r>
              <a:rPr lang="en-NZ" sz="2400" dirty="0" err="1"/>
              <a:t>Pātea</a:t>
            </a:r>
            <a:endParaRPr lang="en-NZ" sz="2400" dirty="0"/>
          </a:p>
          <a:p>
            <a:pPr marL="0" indent="0">
              <a:lnSpc>
                <a:spcPct val="150000"/>
              </a:lnSpc>
              <a:buNone/>
            </a:pPr>
            <a:endParaRPr lang="en-NZ" sz="2400" dirty="0"/>
          </a:p>
          <a:p>
            <a:pPr>
              <a:lnSpc>
                <a:spcPct val="150000"/>
              </a:lnSpc>
              <a:buFont typeface="Wingdings" panose="05000000000000000000" pitchFamily="2" charset="2"/>
              <a:buChar char="Ø"/>
            </a:pPr>
            <a:endParaRPr lang="en-NZ" sz="2400" dirty="0"/>
          </a:p>
          <a:p>
            <a:pPr>
              <a:lnSpc>
                <a:spcPct val="150000"/>
              </a:lnSpc>
              <a:buFont typeface="Wingdings" panose="05000000000000000000" pitchFamily="2" charset="2"/>
              <a:buChar char="Ø"/>
            </a:pPr>
            <a:endParaRPr lang="en-NZ" sz="2400" dirty="0"/>
          </a:p>
          <a:p>
            <a:pPr>
              <a:lnSpc>
                <a:spcPct val="150000"/>
              </a:lnSpc>
              <a:buFont typeface="Wingdings" panose="05000000000000000000" pitchFamily="2" charset="2"/>
              <a:buChar char="Ø"/>
            </a:pPr>
            <a:endParaRPr lang="en-NZ" sz="2400" dirty="0"/>
          </a:p>
        </p:txBody>
      </p:sp>
      <p:graphicFrame>
        <p:nvGraphicFramePr>
          <p:cNvPr id="43013" name="Content Placeholder 2">
            <a:extLst>
              <a:ext uri="{FF2B5EF4-FFF2-40B4-BE49-F238E27FC236}">
                <a16:creationId xmlns:a16="http://schemas.microsoft.com/office/drawing/2014/main" id="{524E113B-B04C-ABA4-3DEC-B41895C636A1}"/>
              </a:ext>
            </a:extLst>
          </p:cNvPr>
          <p:cNvGraphicFramePr>
            <a:graphicFrameLocks noGrp="1"/>
          </p:cNvGraphicFramePr>
          <p:nvPr>
            <p:ph sz="half" idx="2"/>
            <p:extLst>
              <p:ext uri="{D42A27DB-BD31-4B8C-83A1-F6EECF244321}">
                <p14:modId xmlns:p14="http://schemas.microsoft.com/office/powerpoint/2010/main" val="37322747"/>
              </p:ext>
            </p:extLst>
          </p:nvPr>
        </p:nvGraphicFramePr>
        <p:xfrm>
          <a:off x="6172200" y="1828801"/>
          <a:ext cx="4038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7B81F547-A722-41EC-ACFB-57CA8CD55EC8}"/>
              </a:ext>
            </a:extLst>
          </p:cNvPr>
          <p:cNvSpPr>
            <a:spLocks noGrp="1"/>
          </p:cNvSpPr>
          <p:nvPr>
            <p:ph type="ftr" sz="quarter" idx="11"/>
          </p:nvPr>
        </p:nvSpPr>
        <p:spPr>
          <a:xfrm>
            <a:off x="715434" y="6224589"/>
            <a:ext cx="3932766" cy="328612"/>
          </a:xfrm>
        </p:spPr>
        <p:txBody>
          <a:bodyPr anchor="ctr">
            <a:normAutofit/>
          </a:bodyPr>
          <a:lstStyle/>
          <a:p>
            <a:pPr>
              <a:lnSpc>
                <a:spcPct val="90000"/>
              </a:lnSpc>
              <a:spcAft>
                <a:spcPts val="600"/>
              </a:spcAft>
              <a:defRPr/>
            </a:pPr>
            <a:r>
              <a:rPr lang="en-US" sz="680"/>
              <a:t>Hui a Rohe 2022-08-14 (c) 2022 Mōkai Pātea Waitangi Claims Trust</a:t>
            </a:r>
            <a:endParaRPr lang="en-US" sz="680" dirty="0"/>
          </a:p>
        </p:txBody>
      </p:sp>
      <p:pic>
        <p:nvPicPr>
          <p:cNvPr id="8" name="Picture 7" descr="Logo, company name&#10;&#10;Description automatically generated">
            <a:extLst>
              <a:ext uri="{FF2B5EF4-FFF2-40B4-BE49-F238E27FC236}">
                <a16:creationId xmlns:a16="http://schemas.microsoft.com/office/drawing/2014/main" id="{22089BED-8865-46C1-8241-377EA91FA752}"/>
              </a:ext>
            </a:extLst>
          </p:cNvPr>
          <p:cNvPicPr>
            <a:picLocks noChangeAspect="1"/>
          </p:cNvPicPr>
          <p:nvPr/>
        </p:nvPicPr>
        <p:blipFill>
          <a:blip r:embed="rId8"/>
          <a:stretch>
            <a:fillRect/>
          </a:stretch>
        </p:blipFill>
        <p:spPr>
          <a:xfrm>
            <a:off x="381000" y="304800"/>
            <a:ext cx="939584" cy="457199"/>
          </a:xfrm>
          <a:prstGeom prst="rect">
            <a:avLst/>
          </a:prstGeom>
        </p:spPr>
      </p:pic>
      <p:sp>
        <p:nvSpPr>
          <p:cNvPr id="4" name="Slide Number Placeholder 3">
            <a:extLst>
              <a:ext uri="{FF2B5EF4-FFF2-40B4-BE49-F238E27FC236}">
                <a16:creationId xmlns:a16="http://schemas.microsoft.com/office/drawing/2014/main" id="{5DFD0924-2821-4AD4-3F7E-F7EF7C53C3C2}"/>
              </a:ext>
            </a:extLst>
          </p:cNvPr>
          <p:cNvSpPr>
            <a:spLocks noGrp="1"/>
          </p:cNvSpPr>
          <p:nvPr>
            <p:ph type="sldNum" sz="quarter" idx="12"/>
          </p:nvPr>
        </p:nvSpPr>
        <p:spPr/>
        <p:txBody>
          <a:bodyPr/>
          <a:lstStyle/>
          <a:p>
            <a:pPr>
              <a:defRPr/>
            </a:pPr>
            <a:fld id="{2E920BF0-3745-454C-B684-887DC1957808}"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89D323-A200-5704-A29C-325DE405B8FC}"/>
              </a:ext>
            </a:extLst>
          </p:cNvPr>
          <p:cNvSpPr>
            <a:spLocks noGrp="1"/>
          </p:cNvSpPr>
          <p:nvPr>
            <p:ph type="title"/>
          </p:nvPr>
        </p:nvSpPr>
        <p:spPr>
          <a:xfrm>
            <a:off x="677334" y="370779"/>
            <a:ext cx="8596668" cy="1320800"/>
          </a:xfrm>
        </p:spPr>
        <p:txBody>
          <a:bodyPr/>
          <a:lstStyle/>
          <a:p>
            <a:r>
              <a:rPr lang="en-NZ" dirty="0"/>
              <a:t>Redress</a:t>
            </a:r>
          </a:p>
        </p:txBody>
      </p:sp>
      <p:sp>
        <p:nvSpPr>
          <p:cNvPr id="2" name="Footer Placeholder 1">
            <a:extLst>
              <a:ext uri="{FF2B5EF4-FFF2-40B4-BE49-F238E27FC236}">
                <a16:creationId xmlns:a16="http://schemas.microsoft.com/office/drawing/2014/main" id="{4BC4C291-FF39-94DF-6460-27324A5892BB}"/>
              </a:ext>
            </a:extLst>
          </p:cNvPr>
          <p:cNvSpPr>
            <a:spLocks noGrp="1"/>
          </p:cNvSpPr>
          <p:nvPr>
            <p:ph type="ftr" sz="quarter" idx="11"/>
          </p:nvPr>
        </p:nvSpPr>
        <p:spPr/>
        <p:txBody>
          <a:bodyPr/>
          <a:lstStyle/>
          <a:p>
            <a:r>
              <a:rPr lang="en-NZ"/>
              <a:t>Hui a Rohe 2022-08-14 (c) 2022 Mōkai Pātea Waitangi Claims Trust</a:t>
            </a:r>
            <a:endParaRPr lang="en-US" dirty="0"/>
          </a:p>
        </p:txBody>
      </p:sp>
      <p:pic>
        <p:nvPicPr>
          <p:cNvPr id="4" name="Picture 3">
            <a:extLst>
              <a:ext uri="{FF2B5EF4-FFF2-40B4-BE49-F238E27FC236}">
                <a16:creationId xmlns:a16="http://schemas.microsoft.com/office/drawing/2014/main" id="{1867666A-0B38-A3A9-3469-53D6018EEE91}"/>
              </a:ext>
            </a:extLst>
          </p:cNvPr>
          <p:cNvPicPr>
            <a:picLocks noChangeAspect="1"/>
          </p:cNvPicPr>
          <p:nvPr/>
        </p:nvPicPr>
        <p:blipFill>
          <a:blip r:embed="rId3"/>
          <a:stretch>
            <a:fillRect/>
          </a:stretch>
        </p:blipFill>
        <p:spPr>
          <a:xfrm>
            <a:off x="1148230" y="1031179"/>
            <a:ext cx="2669443" cy="5218760"/>
          </a:xfrm>
          <a:prstGeom prst="rect">
            <a:avLst/>
          </a:prstGeom>
        </p:spPr>
      </p:pic>
      <p:pic>
        <p:nvPicPr>
          <p:cNvPr id="6" name="Picture 5">
            <a:extLst>
              <a:ext uri="{FF2B5EF4-FFF2-40B4-BE49-F238E27FC236}">
                <a16:creationId xmlns:a16="http://schemas.microsoft.com/office/drawing/2014/main" id="{734FA3F0-9C15-A971-ADE7-0153C2B004C4}"/>
              </a:ext>
            </a:extLst>
          </p:cNvPr>
          <p:cNvPicPr>
            <a:picLocks noChangeAspect="1"/>
          </p:cNvPicPr>
          <p:nvPr/>
        </p:nvPicPr>
        <p:blipFill>
          <a:blip r:embed="rId4"/>
          <a:stretch>
            <a:fillRect/>
          </a:stretch>
        </p:blipFill>
        <p:spPr>
          <a:xfrm>
            <a:off x="4610490" y="1031179"/>
            <a:ext cx="3870694" cy="3908274"/>
          </a:xfrm>
          <a:prstGeom prst="rect">
            <a:avLst/>
          </a:prstGeom>
        </p:spPr>
      </p:pic>
      <p:sp>
        <p:nvSpPr>
          <p:cNvPr id="9" name="TextBox 8">
            <a:extLst>
              <a:ext uri="{FF2B5EF4-FFF2-40B4-BE49-F238E27FC236}">
                <a16:creationId xmlns:a16="http://schemas.microsoft.com/office/drawing/2014/main" id="{AEFD1841-5B8A-D0BD-7111-E663663BF48D}"/>
              </a:ext>
            </a:extLst>
          </p:cNvPr>
          <p:cNvSpPr txBox="1"/>
          <p:nvPr/>
        </p:nvSpPr>
        <p:spPr>
          <a:xfrm>
            <a:off x="4610490" y="5187297"/>
            <a:ext cx="6157211" cy="1200329"/>
          </a:xfrm>
          <a:prstGeom prst="rect">
            <a:avLst/>
          </a:prstGeom>
          <a:noFill/>
        </p:spPr>
        <p:txBody>
          <a:bodyPr wrap="square" rtlCol="0">
            <a:spAutoFit/>
          </a:bodyPr>
          <a:lstStyle/>
          <a:p>
            <a:r>
              <a:rPr lang="en-NZ" dirty="0"/>
              <a:t>Quantum does not include:</a:t>
            </a:r>
          </a:p>
          <a:p>
            <a:pPr marL="285750" indent="-285750">
              <a:buFont typeface="Arial" panose="020B0604020202020204" pitchFamily="34" charset="0"/>
              <a:buChar char="•"/>
            </a:pPr>
            <a:r>
              <a:rPr lang="en-NZ" dirty="0"/>
              <a:t>Redress Gifted by the Crown </a:t>
            </a:r>
            <a:r>
              <a:rPr lang="en-NZ" dirty="0" err="1"/>
              <a:t>i.e</a:t>
            </a:r>
            <a:r>
              <a:rPr lang="en-NZ" dirty="0"/>
              <a:t> </a:t>
            </a:r>
            <a:r>
              <a:rPr lang="en-NZ" dirty="0" err="1"/>
              <a:t>Wāhi</a:t>
            </a:r>
            <a:r>
              <a:rPr lang="en-NZ" dirty="0"/>
              <a:t> </a:t>
            </a:r>
            <a:r>
              <a:rPr lang="en-NZ" dirty="0" err="1"/>
              <a:t>tapu</a:t>
            </a:r>
            <a:endParaRPr lang="en-NZ" dirty="0"/>
          </a:p>
          <a:p>
            <a:pPr marL="285750" indent="-285750">
              <a:buFont typeface="Arial" panose="020B0604020202020204" pitchFamily="34" charset="0"/>
              <a:buChar char="•"/>
            </a:pPr>
            <a:r>
              <a:rPr lang="en-NZ" dirty="0"/>
              <a:t>Rights &amp; Processes such as RFR</a:t>
            </a:r>
          </a:p>
          <a:p>
            <a:pPr marL="285750" indent="-285750">
              <a:buFont typeface="Arial" panose="020B0604020202020204" pitchFamily="34" charset="0"/>
              <a:buChar char="•"/>
            </a:pPr>
            <a:r>
              <a:rPr lang="en-NZ" dirty="0"/>
              <a:t>Claimant Funding</a:t>
            </a:r>
          </a:p>
        </p:txBody>
      </p:sp>
      <p:sp>
        <p:nvSpPr>
          <p:cNvPr id="3" name="Slide Number Placeholder 2">
            <a:extLst>
              <a:ext uri="{FF2B5EF4-FFF2-40B4-BE49-F238E27FC236}">
                <a16:creationId xmlns:a16="http://schemas.microsoft.com/office/drawing/2014/main" id="{30472655-0BA8-2B5E-F67D-E3F0785C1D2E}"/>
              </a:ext>
            </a:extLst>
          </p:cNvPr>
          <p:cNvSpPr>
            <a:spLocks noGrp="1"/>
          </p:cNvSpPr>
          <p:nvPr>
            <p:ph type="sldNum" sz="quarter" idx="12"/>
          </p:nvPr>
        </p:nvSpPr>
        <p:spPr/>
        <p:txBody>
          <a:bodyPr/>
          <a:lstStyle/>
          <a:p>
            <a:pPr>
              <a:defRPr/>
            </a:pPr>
            <a:fld id="{F3F3246B-362C-43C5-B62C-4DC9141F3FCE}" type="slidenum">
              <a:rPr lang="en-US" altLang="en-US" smtClean="0"/>
              <a:pPr>
                <a:defRPr/>
              </a:pPr>
              <a:t>11</a:t>
            </a:fld>
            <a:endParaRPr lang="en-US" altLang="en-US"/>
          </a:p>
        </p:txBody>
      </p:sp>
    </p:spTree>
    <p:extLst>
      <p:ext uri="{BB962C8B-B14F-4D97-AF65-F5344CB8AC3E}">
        <p14:creationId xmlns:p14="http://schemas.microsoft.com/office/powerpoint/2010/main" val="8867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320F778B-F7F0-41CB-BBCB-FA11738D0133}"/>
              </a:ext>
            </a:extLst>
          </p:cNvPr>
          <p:cNvSpPr>
            <a:spLocks noGrp="1" noChangeArrowheads="1"/>
          </p:cNvSpPr>
          <p:nvPr>
            <p:ph type="title"/>
          </p:nvPr>
        </p:nvSpPr>
        <p:spPr>
          <a:xfrm>
            <a:off x="1333500" y="609600"/>
            <a:ext cx="8596313" cy="1320800"/>
          </a:xfrm>
        </p:spPr>
        <p:txBody>
          <a:bodyPr/>
          <a:lstStyle/>
          <a:p>
            <a:pPr algn="ctr" eaLnBrk="1" hangingPunct="1"/>
            <a:r>
              <a:rPr lang="en-NZ" altLang="en-US" dirty="0">
                <a:latin typeface="Calibri" panose="020F0502020204030204" pitchFamily="34" charset="0"/>
                <a:cs typeface="Calibri" panose="020F0502020204030204" pitchFamily="34" charset="0"/>
              </a:rPr>
              <a:t>Population</a:t>
            </a:r>
            <a:r>
              <a:rPr lang="en-NZ" altLang="en-US" dirty="0"/>
              <a:t> </a:t>
            </a:r>
          </a:p>
        </p:txBody>
      </p:sp>
      <p:sp>
        <p:nvSpPr>
          <p:cNvPr id="4" name="Footer Placeholder 3">
            <a:extLst>
              <a:ext uri="{FF2B5EF4-FFF2-40B4-BE49-F238E27FC236}">
                <a16:creationId xmlns:a16="http://schemas.microsoft.com/office/drawing/2014/main" id="{329D4205-A885-4A01-A354-CEF6E988BA05}"/>
              </a:ext>
            </a:extLst>
          </p:cNvPr>
          <p:cNvSpPr>
            <a:spLocks noGrp="1"/>
          </p:cNvSpPr>
          <p:nvPr>
            <p:ph type="ftr" sz="quarter" idx="11"/>
          </p:nvPr>
        </p:nvSpPr>
        <p:spPr>
          <a:xfrm>
            <a:off x="1333500" y="6042025"/>
            <a:ext cx="5641975" cy="365125"/>
          </a:xfrm>
        </p:spPr>
        <p:txBody>
          <a:bodyPr>
            <a:normAutofit/>
          </a:bodyPr>
          <a:lstStyle/>
          <a:p>
            <a:pPr>
              <a:defRPr/>
            </a:pPr>
            <a:r>
              <a:rPr lang="en-NZ"/>
              <a:t>Hui a Rohe 2022-08-14 (c) 2022 Mōkai Pātea Waitangi Claims Trust</a:t>
            </a:r>
            <a:endParaRPr lang="en-US" dirty="0"/>
          </a:p>
        </p:txBody>
      </p:sp>
      <p:sp>
        <p:nvSpPr>
          <p:cNvPr id="33795" name="Content Placeholder 5">
            <a:extLst>
              <a:ext uri="{FF2B5EF4-FFF2-40B4-BE49-F238E27FC236}">
                <a16:creationId xmlns:a16="http://schemas.microsoft.com/office/drawing/2014/main" id="{D2F7B25F-DC2B-40F9-A869-F075CF3505CA}"/>
              </a:ext>
            </a:extLst>
          </p:cNvPr>
          <p:cNvSpPr>
            <a:spLocks noGrp="1" noChangeArrowheads="1"/>
          </p:cNvSpPr>
          <p:nvPr>
            <p:ph idx="1"/>
          </p:nvPr>
        </p:nvSpPr>
        <p:spPr>
          <a:xfrm>
            <a:off x="1333500" y="1557338"/>
            <a:ext cx="8596313" cy="4484687"/>
          </a:xfrm>
        </p:spPr>
        <p:txBody>
          <a:bodyPr>
            <a:normAutofit/>
          </a:bodyPr>
          <a:lstStyle/>
          <a:p>
            <a:pPr eaLnBrk="1" hangingPunct="1"/>
            <a:r>
              <a:rPr lang="en-NZ" altLang="en-US" sz="2400" dirty="0">
                <a:latin typeface="Calibri" panose="020F0502020204030204" pitchFamily="34" charset="0"/>
                <a:cs typeface="Calibri" panose="020F0502020204030204" pitchFamily="34" charset="0"/>
              </a:rPr>
              <a:t>Our Mōkai Pātea population figures are steadily increasing in terms of the census and our own databases. </a:t>
            </a:r>
          </a:p>
          <a:p>
            <a:pPr eaLnBrk="1" hangingPunct="1"/>
            <a:r>
              <a:rPr lang="en-NZ" altLang="en-US" sz="2400" dirty="0">
                <a:latin typeface="Calibri" panose="020F0502020204030204" pitchFamily="34" charset="0"/>
                <a:cs typeface="Calibri" panose="020F0502020204030204" pitchFamily="34" charset="0"/>
              </a:rPr>
              <a:t>However, the loss of identity over decades has led to a lack of knowledge among our people about who we are, and how we whakapapa and affiliate to Mōkai Pātea.  </a:t>
            </a:r>
          </a:p>
          <a:p>
            <a:pPr eaLnBrk="1" hangingPunct="1"/>
            <a:r>
              <a:rPr lang="en-NZ" altLang="en-US" sz="2400" dirty="0">
                <a:latin typeface="Calibri" panose="020F0502020204030204" pitchFamily="34" charset="0"/>
                <a:cs typeface="Calibri" panose="020F0502020204030204" pitchFamily="34" charset="0"/>
              </a:rPr>
              <a:t>Inappropriate for negotiations with the Crown to be undertaken with a disproportionate focus on population, when our population records has been so severely impacted by Crown policies, acts and omissions.  </a:t>
            </a:r>
          </a:p>
        </p:txBody>
      </p:sp>
      <p:pic>
        <p:nvPicPr>
          <p:cNvPr id="33796" name="Picture 4" descr="Logo, company name&#10;&#10;Description automatically generated">
            <a:extLst>
              <a:ext uri="{FF2B5EF4-FFF2-40B4-BE49-F238E27FC236}">
                <a16:creationId xmlns:a16="http://schemas.microsoft.com/office/drawing/2014/main" id="{220EC04C-AE8D-4C49-8611-60D830341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52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5C1A646-50B0-7361-6D7A-F65354973F2D}"/>
              </a:ext>
            </a:extLst>
          </p:cNvPr>
          <p:cNvSpPr>
            <a:spLocks noGrp="1"/>
          </p:cNvSpPr>
          <p:nvPr>
            <p:ph type="sldNum" sz="quarter" idx="12"/>
          </p:nvPr>
        </p:nvSpPr>
        <p:spPr/>
        <p:txBody>
          <a:bodyPr/>
          <a:lstStyle/>
          <a:p>
            <a:pPr>
              <a:defRPr/>
            </a:pPr>
            <a:fld id="{F3F3246B-362C-43C5-B62C-4DC9141F3FCE}" type="slidenum">
              <a:rPr lang="en-US" altLang="en-US" smtClean="0"/>
              <a:pPr>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622A4627-1A87-0C93-FA68-DD364CE4E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103" y="-61660"/>
            <a:ext cx="4892199" cy="6919660"/>
          </a:xfrm>
          <a:prstGeom prst="rect">
            <a:avLst/>
          </a:prstGeom>
        </p:spPr>
      </p:pic>
      <p:sp>
        <p:nvSpPr>
          <p:cNvPr id="2" name="Footer Placeholder 1">
            <a:extLst>
              <a:ext uri="{FF2B5EF4-FFF2-40B4-BE49-F238E27FC236}">
                <a16:creationId xmlns:a16="http://schemas.microsoft.com/office/drawing/2014/main" id="{254FF6B0-EEFF-4328-F556-76E9F952F3CD}"/>
              </a:ext>
            </a:extLst>
          </p:cNvPr>
          <p:cNvSpPr>
            <a:spLocks noGrp="1"/>
          </p:cNvSpPr>
          <p:nvPr>
            <p:ph type="ftr" sz="quarter" idx="11"/>
          </p:nvPr>
        </p:nvSpPr>
        <p:spPr/>
        <p:txBody>
          <a:bodyPr/>
          <a:lstStyle/>
          <a:p>
            <a:pPr>
              <a:defRPr/>
            </a:pPr>
            <a:r>
              <a:rPr lang="en-US"/>
              <a:t>Hui a Rohe 2022-08-14 (c) 2022 Mōkai Pātea Waitangi Claims Trust</a:t>
            </a:r>
          </a:p>
        </p:txBody>
      </p:sp>
      <p:sp>
        <p:nvSpPr>
          <p:cNvPr id="3" name="Slide Number Placeholder 2">
            <a:extLst>
              <a:ext uri="{FF2B5EF4-FFF2-40B4-BE49-F238E27FC236}">
                <a16:creationId xmlns:a16="http://schemas.microsoft.com/office/drawing/2014/main" id="{89A2AE36-D890-2416-AE38-C4057A9428B2}"/>
              </a:ext>
            </a:extLst>
          </p:cNvPr>
          <p:cNvSpPr>
            <a:spLocks noGrp="1"/>
          </p:cNvSpPr>
          <p:nvPr>
            <p:ph type="sldNum" sz="quarter" idx="12"/>
          </p:nvPr>
        </p:nvSpPr>
        <p:spPr/>
        <p:txBody>
          <a:bodyPr/>
          <a:lstStyle/>
          <a:p>
            <a:pPr>
              <a:defRPr/>
            </a:pPr>
            <a:fld id="{54A4CC4B-F5D7-4152-B28E-3D76E1355C2E}" type="slidenum">
              <a:rPr lang="en-US" altLang="en-US" smtClean="0"/>
              <a:pPr>
                <a:defRPr/>
              </a:pPr>
              <a:t>13</a:t>
            </a:fld>
            <a:endParaRPr lang="en-US" altLang="en-US"/>
          </a:p>
        </p:txBody>
      </p:sp>
    </p:spTree>
    <p:extLst>
      <p:ext uri="{BB962C8B-B14F-4D97-AF65-F5344CB8AC3E}">
        <p14:creationId xmlns:p14="http://schemas.microsoft.com/office/powerpoint/2010/main" val="2667523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CC774157-8C25-5948-FD7D-915B38742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464" y="-54077"/>
            <a:ext cx="4911168" cy="6946490"/>
          </a:xfrm>
          <a:prstGeom prst="rect">
            <a:avLst/>
          </a:prstGeom>
        </p:spPr>
      </p:pic>
      <p:sp>
        <p:nvSpPr>
          <p:cNvPr id="2" name="Footer Placeholder 1">
            <a:extLst>
              <a:ext uri="{FF2B5EF4-FFF2-40B4-BE49-F238E27FC236}">
                <a16:creationId xmlns:a16="http://schemas.microsoft.com/office/drawing/2014/main" id="{2DE67208-271E-DFA0-2D1B-9542B69B4DC0}"/>
              </a:ext>
            </a:extLst>
          </p:cNvPr>
          <p:cNvSpPr>
            <a:spLocks noGrp="1"/>
          </p:cNvSpPr>
          <p:nvPr>
            <p:ph type="ftr" sz="quarter" idx="11"/>
          </p:nvPr>
        </p:nvSpPr>
        <p:spPr/>
        <p:txBody>
          <a:bodyPr/>
          <a:lstStyle/>
          <a:p>
            <a:pPr>
              <a:defRPr/>
            </a:pPr>
            <a:r>
              <a:rPr lang="en-US"/>
              <a:t>Hui a Rohe 2022-08-14 (c) 2022 Mōkai Pātea Waitangi Claims Trust</a:t>
            </a:r>
          </a:p>
        </p:txBody>
      </p:sp>
      <p:sp>
        <p:nvSpPr>
          <p:cNvPr id="3" name="Slide Number Placeholder 2">
            <a:extLst>
              <a:ext uri="{FF2B5EF4-FFF2-40B4-BE49-F238E27FC236}">
                <a16:creationId xmlns:a16="http://schemas.microsoft.com/office/drawing/2014/main" id="{E03F9496-62E1-EF0A-2172-C8EE7901FE12}"/>
              </a:ext>
            </a:extLst>
          </p:cNvPr>
          <p:cNvSpPr>
            <a:spLocks noGrp="1"/>
          </p:cNvSpPr>
          <p:nvPr>
            <p:ph type="sldNum" sz="quarter" idx="12"/>
          </p:nvPr>
        </p:nvSpPr>
        <p:spPr/>
        <p:txBody>
          <a:bodyPr/>
          <a:lstStyle/>
          <a:p>
            <a:pPr>
              <a:defRPr/>
            </a:pPr>
            <a:fld id="{54A4CC4B-F5D7-4152-B28E-3D76E1355C2E}" type="slidenum">
              <a:rPr lang="en-US" altLang="en-US" smtClean="0"/>
              <a:pPr>
                <a:defRPr/>
              </a:pPr>
              <a:t>14</a:t>
            </a:fld>
            <a:endParaRPr lang="en-US" altLang="en-US"/>
          </a:p>
        </p:txBody>
      </p:sp>
    </p:spTree>
    <p:extLst>
      <p:ext uri="{BB962C8B-B14F-4D97-AF65-F5344CB8AC3E}">
        <p14:creationId xmlns:p14="http://schemas.microsoft.com/office/powerpoint/2010/main" val="2967979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F8668F83-6A81-B443-31D7-6E99ECFB0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853" y="-40799"/>
            <a:ext cx="4922635" cy="6962709"/>
          </a:xfrm>
          <a:prstGeom prst="rect">
            <a:avLst/>
          </a:prstGeom>
        </p:spPr>
      </p:pic>
      <p:sp>
        <p:nvSpPr>
          <p:cNvPr id="2" name="Footer Placeholder 1">
            <a:extLst>
              <a:ext uri="{FF2B5EF4-FFF2-40B4-BE49-F238E27FC236}">
                <a16:creationId xmlns:a16="http://schemas.microsoft.com/office/drawing/2014/main" id="{576FD315-0C94-0454-133A-5D57CB9FB115}"/>
              </a:ext>
            </a:extLst>
          </p:cNvPr>
          <p:cNvSpPr>
            <a:spLocks noGrp="1"/>
          </p:cNvSpPr>
          <p:nvPr>
            <p:ph type="ftr" sz="quarter" idx="11"/>
          </p:nvPr>
        </p:nvSpPr>
        <p:spPr/>
        <p:txBody>
          <a:bodyPr/>
          <a:lstStyle/>
          <a:p>
            <a:pPr>
              <a:defRPr/>
            </a:pPr>
            <a:r>
              <a:rPr lang="en-US"/>
              <a:t>Hui a Rohe 2022-08-14 (c) 2022 Mōkai Pātea Waitangi Claims Trust</a:t>
            </a:r>
          </a:p>
        </p:txBody>
      </p:sp>
      <p:sp>
        <p:nvSpPr>
          <p:cNvPr id="3" name="Slide Number Placeholder 2">
            <a:extLst>
              <a:ext uri="{FF2B5EF4-FFF2-40B4-BE49-F238E27FC236}">
                <a16:creationId xmlns:a16="http://schemas.microsoft.com/office/drawing/2014/main" id="{5762012F-DD6F-72D8-599D-3FFB604E37D2}"/>
              </a:ext>
            </a:extLst>
          </p:cNvPr>
          <p:cNvSpPr>
            <a:spLocks noGrp="1"/>
          </p:cNvSpPr>
          <p:nvPr>
            <p:ph type="sldNum" sz="quarter" idx="12"/>
          </p:nvPr>
        </p:nvSpPr>
        <p:spPr/>
        <p:txBody>
          <a:bodyPr/>
          <a:lstStyle/>
          <a:p>
            <a:pPr>
              <a:defRPr/>
            </a:pPr>
            <a:fld id="{54A4CC4B-F5D7-4152-B28E-3D76E1355C2E}" type="slidenum">
              <a:rPr lang="en-US" altLang="en-US" smtClean="0"/>
              <a:pPr>
                <a:defRPr/>
              </a:pPr>
              <a:t>15</a:t>
            </a:fld>
            <a:endParaRPr lang="en-US" altLang="en-US"/>
          </a:p>
        </p:txBody>
      </p:sp>
    </p:spTree>
    <p:extLst>
      <p:ext uri="{BB962C8B-B14F-4D97-AF65-F5344CB8AC3E}">
        <p14:creationId xmlns:p14="http://schemas.microsoft.com/office/powerpoint/2010/main" val="2186625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1FCC0F4D-9154-0452-0E4E-9DC41CE4E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517" y="-12985"/>
            <a:ext cx="4892543" cy="6920146"/>
          </a:xfrm>
          <a:prstGeom prst="rect">
            <a:avLst/>
          </a:prstGeom>
        </p:spPr>
      </p:pic>
      <p:sp>
        <p:nvSpPr>
          <p:cNvPr id="2" name="Footer Placeholder 1">
            <a:extLst>
              <a:ext uri="{FF2B5EF4-FFF2-40B4-BE49-F238E27FC236}">
                <a16:creationId xmlns:a16="http://schemas.microsoft.com/office/drawing/2014/main" id="{A5342516-3EB6-3C00-4957-23421EECC522}"/>
              </a:ext>
            </a:extLst>
          </p:cNvPr>
          <p:cNvSpPr>
            <a:spLocks noGrp="1"/>
          </p:cNvSpPr>
          <p:nvPr>
            <p:ph type="ftr" sz="quarter" idx="11"/>
          </p:nvPr>
        </p:nvSpPr>
        <p:spPr/>
        <p:txBody>
          <a:bodyPr/>
          <a:lstStyle/>
          <a:p>
            <a:pPr>
              <a:defRPr/>
            </a:pPr>
            <a:r>
              <a:rPr lang="en-US"/>
              <a:t>Hui a Rohe 2022-08-14 (c) 2022 Mōkai Pātea Waitangi Claims Trust</a:t>
            </a:r>
          </a:p>
        </p:txBody>
      </p:sp>
      <p:sp>
        <p:nvSpPr>
          <p:cNvPr id="3" name="Slide Number Placeholder 2">
            <a:extLst>
              <a:ext uri="{FF2B5EF4-FFF2-40B4-BE49-F238E27FC236}">
                <a16:creationId xmlns:a16="http://schemas.microsoft.com/office/drawing/2014/main" id="{1765DDC6-D67A-44D4-87FD-F57AF1569E61}"/>
              </a:ext>
            </a:extLst>
          </p:cNvPr>
          <p:cNvSpPr>
            <a:spLocks noGrp="1"/>
          </p:cNvSpPr>
          <p:nvPr>
            <p:ph type="sldNum" sz="quarter" idx="12"/>
          </p:nvPr>
        </p:nvSpPr>
        <p:spPr/>
        <p:txBody>
          <a:bodyPr/>
          <a:lstStyle/>
          <a:p>
            <a:pPr>
              <a:defRPr/>
            </a:pPr>
            <a:fld id="{54A4CC4B-F5D7-4152-B28E-3D76E1355C2E}" type="slidenum">
              <a:rPr lang="en-US" altLang="en-US" smtClean="0"/>
              <a:pPr>
                <a:defRPr/>
              </a:pPr>
              <a:t>16</a:t>
            </a:fld>
            <a:endParaRPr lang="en-US" altLang="en-US"/>
          </a:p>
        </p:txBody>
      </p:sp>
    </p:spTree>
    <p:extLst>
      <p:ext uri="{BB962C8B-B14F-4D97-AF65-F5344CB8AC3E}">
        <p14:creationId xmlns:p14="http://schemas.microsoft.com/office/powerpoint/2010/main" val="1003685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6AABA15-FD77-4BB2-BD67-AB304C0DA8BA}"/>
              </a:ext>
            </a:extLst>
          </p:cNvPr>
          <p:cNvSpPr txBox="1"/>
          <p:nvPr/>
        </p:nvSpPr>
        <p:spPr>
          <a:xfrm>
            <a:off x="673947" y="1676400"/>
            <a:ext cx="3212253" cy="1200329"/>
          </a:xfrm>
          <a:prstGeom prst="rect">
            <a:avLst/>
          </a:prstGeom>
          <a:noFill/>
        </p:spPr>
        <p:txBody>
          <a:bodyPr wrap="square" rtlCol="0">
            <a:spAutoFit/>
          </a:bodyPr>
          <a:lstStyle/>
          <a:p>
            <a:pPr defTabSz="342900" eaLnBrk="1" fontAlgn="auto" hangingPunct="1">
              <a:spcBef>
                <a:spcPts val="0"/>
              </a:spcBef>
              <a:spcAft>
                <a:spcPts val="0"/>
              </a:spcAft>
              <a:defRPr/>
            </a:pPr>
            <a:r>
              <a:rPr lang="en-NZ" sz="2400" dirty="0">
                <a:solidFill>
                  <a:srgbClr val="465E13"/>
                </a:solidFill>
                <a:latin typeface="Trebuchet MS" panose="020B0603020202020204"/>
                <a:ea typeface="+mn-ea"/>
              </a:rPr>
              <a:t>Mōkai Pātea Retained Accessible Māori Land </a:t>
            </a:r>
          </a:p>
          <a:p>
            <a:pPr defTabSz="342900" eaLnBrk="1" fontAlgn="auto" hangingPunct="1">
              <a:spcBef>
                <a:spcPts val="0"/>
              </a:spcBef>
              <a:spcAft>
                <a:spcPts val="0"/>
              </a:spcAft>
              <a:defRPr/>
            </a:pPr>
            <a:endParaRPr lang="en-GB" sz="2400" dirty="0">
              <a:solidFill>
                <a:srgbClr val="000000"/>
              </a:solidFill>
              <a:latin typeface="Trebuchet MS" panose="020B0603020202020204"/>
              <a:ea typeface="+mn-ea"/>
            </a:endParaRPr>
          </a:p>
        </p:txBody>
      </p:sp>
      <p:sp>
        <p:nvSpPr>
          <p:cNvPr id="13" name="Footer Placeholder 12">
            <a:extLst>
              <a:ext uri="{FF2B5EF4-FFF2-40B4-BE49-F238E27FC236}">
                <a16:creationId xmlns:a16="http://schemas.microsoft.com/office/drawing/2014/main" id="{0FF68B82-7100-4A04-9554-062FC21EFAA9}"/>
              </a:ext>
            </a:extLst>
          </p:cNvPr>
          <p:cNvSpPr>
            <a:spLocks noGrp="1"/>
          </p:cNvSpPr>
          <p:nvPr>
            <p:ph type="ftr" sz="quarter" idx="11"/>
          </p:nvPr>
        </p:nvSpPr>
        <p:spPr/>
        <p:txBody>
          <a:bodyPr/>
          <a:lstStyle/>
          <a:p>
            <a:r>
              <a:rPr lang="en-US"/>
              <a:t>Hui a Rohe 2022-08-14 (c) 2022 Mōkai Pātea Waitangi Claims Trust</a:t>
            </a:r>
            <a:endParaRPr lang="en-US" dirty="0"/>
          </a:p>
        </p:txBody>
      </p:sp>
      <p:sp>
        <p:nvSpPr>
          <p:cNvPr id="2" name="Slide Number Placeholder 1">
            <a:extLst>
              <a:ext uri="{FF2B5EF4-FFF2-40B4-BE49-F238E27FC236}">
                <a16:creationId xmlns:a16="http://schemas.microsoft.com/office/drawing/2014/main" id="{86B04481-2212-4E02-B0BB-315AA9F457A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4" name="Picture 13" descr="Logo, company name&#10;&#10;Description automatically generated">
            <a:extLst>
              <a:ext uri="{FF2B5EF4-FFF2-40B4-BE49-F238E27FC236}">
                <a16:creationId xmlns:a16="http://schemas.microsoft.com/office/drawing/2014/main" id="{D72143AC-A1DD-46A7-A21A-4F426D034002}"/>
              </a:ext>
            </a:extLst>
          </p:cNvPr>
          <p:cNvPicPr>
            <a:picLocks noChangeAspect="1"/>
          </p:cNvPicPr>
          <p:nvPr/>
        </p:nvPicPr>
        <p:blipFill>
          <a:blip r:embed="rId3"/>
          <a:stretch>
            <a:fillRect/>
          </a:stretch>
        </p:blipFill>
        <p:spPr>
          <a:xfrm>
            <a:off x="609600" y="268286"/>
            <a:ext cx="939584" cy="457199"/>
          </a:xfrm>
          <a:prstGeom prst="rect">
            <a:avLst/>
          </a:prstGeom>
        </p:spPr>
      </p:pic>
      <p:pic>
        <p:nvPicPr>
          <p:cNvPr id="4" name="Picture 3">
            <a:extLst>
              <a:ext uri="{FF2B5EF4-FFF2-40B4-BE49-F238E27FC236}">
                <a16:creationId xmlns:a16="http://schemas.microsoft.com/office/drawing/2014/main" id="{AC56C7DA-0C4A-4A24-A7E9-E84501356C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6840" y="5079"/>
            <a:ext cx="4836160" cy="6840395"/>
          </a:xfrm>
          <a:prstGeom prst="rect">
            <a:avLst/>
          </a:prstGeom>
        </p:spPr>
      </p:pic>
    </p:spTree>
    <p:extLst>
      <p:ext uri="{BB962C8B-B14F-4D97-AF65-F5344CB8AC3E}">
        <p14:creationId xmlns:p14="http://schemas.microsoft.com/office/powerpoint/2010/main" val="379699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343201-76C9-49DB-95AC-EABB43EBF933}"/>
              </a:ext>
            </a:extLst>
          </p:cNvPr>
          <p:cNvSpPr>
            <a:spLocks noGrp="1"/>
          </p:cNvSpPr>
          <p:nvPr>
            <p:ph idx="1"/>
          </p:nvPr>
        </p:nvSpPr>
        <p:spPr>
          <a:xfrm>
            <a:off x="1905000" y="1386976"/>
            <a:ext cx="5487269" cy="4182596"/>
          </a:xfrm>
        </p:spPr>
        <p:txBody>
          <a:bodyPr>
            <a:noAutofit/>
          </a:bodyPr>
          <a:lstStyle/>
          <a:p>
            <a:pPr marL="0" indent="0" algn="ctr">
              <a:spcAft>
                <a:spcPts val="900"/>
              </a:spcAft>
              <a:buNone/>
              <a:tabLst>
                <a:tab pos="405289" algn="l"/>
                <a:tab pos="342900" algn="l"/>
              </a:tabLst>
            </a:pPr>
            <a:r>
              <a:rPr lang="en-US" sz="3000" i="1" kern="1400" dirty="0">
                <a:solidFill>
                  <a:schemeClr val="accent2">
                    <a:lumMod val="50000"/>
                  </a:schemeClr>
                </a:solidFill>
                <a:latin typeface="+mj-lt"/>
                <a:cs typeface="Calibri" panose="020F0502020204030204" pitchFamily="34" charset="0"/>
              </a:rPr>
              <a:t>Hau mai i Waitapu</a:t>
            </a:r>
            <a:endParaRPr lang="en-NZ" sz="3000" i="1" kern="1400" dirty="0">
              <a:solidFill>
                <a:schemeClr val="accent2">
                  <a:lumMod val="50000"/>
                </a:schemeClr>
              </a:solidFill>
              <a:latin typeface="+mj-lt"/>
              <a:cs typeface="Calibri" panose="020F0502020204030204" pitchFamily="34" charset="0"/>
            </a:endParaRPr>
          </a:p>
          <a:p>
            <a:pPr marL="0" indent="0" algn="ctr">
              <a:spcAft>
                <a:spcPts val="900"/>
              </a:spcAft>
              <a:buNone/>
              <a:tabLst>
                <a:tab pos="405289" algn="l"/>
                <a:tab pos="342900" algn="l"/>
              </a:tabLst>
            </a:pPr>
            <a:r>
              <a:rPr lang="en-US" sz="3000" i="1" kern="1400" dirty="0">
                <a:solidFill>
                  <a:schemeClr val="accent2">
                    <a:lumMod val="50000"/>
                  </a:schemeClr>
                </a:solidFill>
                <a:latin typeface="+mj-lt"/>
                <a:cs typeface="Calibri" panose="020F0502020204030204" pitchFamily="34" charset="0"/>
              </a:rPr>
              <a:t>Ō mai i te taumata o Ruahine</a:t>
            </a:r>
            <a:endParaRPr lang="en-NZ" sz="3000" i="1" kern="1400" dirty="0">
              <a:solidFill>
                <a:schemeClr val="accent2">
                  <a:lumMod val="50000"/>
                </a:schemeClr>
              </a:solidFill>
              <a:latin typeface="+mj-lt"/>
              <a:cs typeface="Calibri" panose="020F0502020204030204" pitchFamily="34" charset="0"/>
            </a:endParaRPr>
          </a:p>
          <a:p>
            <a:pPr marL="0" indent="0" algn="ctr">
              <a:spcAft>
                <a:spcPts val="900"/>
              </a:spcAft>
              <a:buNone/>
              <a:tabLst>
                <a:tab pos="405289" algn="l"/>
                <a:tab pos="342900" algn="l"/>
              </a:tabLst>
            </a:pPr>
            <a:r>
              <a:rPr lang="en-US" sz="3000" i="1" kern="1400" dirty="0">
                <a:solidFill>
                  <a:schemeClr val="accent2">
                    <a:lumMod val="50000"/>
                  </a:schemeClr>
                </a:solidFill>
                <a:latin typeface="+mj-lt"/>
                <a:cs typeface="Calibri" panose="020F0502020204030204" pitchFamily="34" charset="0"/>
              </a:rPr>
              <a:t>Piri mai i Hautapu</a:t>
            </a:r>
            <a:endParaRPr lang="en-NZ" sz="3000" i="1" kern="1400" dirty="0">
              <a:solidFill>
                <a:schemeClr val="accent2">
                  <a:lumMod val="50000"/>
                </a:schemeClr>
              </a:solidFill>
              <a:latin typeface="+mj-lt"/>
              <a:cs typeface="Calibri" panose="020F0502020204030204" pitchFamily="34" charset="0"/>
            </a:endParaRPr>
          </a:p>
          <a:p>
            <a:pPr marL="0" indent="0" algn="ctr">
              <a:spcAft>
                <a:spcPts val="900"/>
              </a:spcAft>
              <a:buNone/>
              <a:tabLst>
                <a:tab pos="405289" algn="l"/>
                <a:tab pos="342900" algn="l"/>
              </a:tabLst>
            </a:pPr>
            <a:r>
              <a:rPr lang="en-US" sz="3000" i="1" kern="1400" dirty="0">
                <a:solidFill>
                  <a:schemeClr val="accent2">
                    <a:lumMod val="50000"/>
                  </a:schemeClr>
                </a:solidFill>
                <a:latin typeface="+mj-lt"/>
                <a:cs typeface="Calibri" panose="020F0502020204030204" pitchFamily="34" charset="0"/>
              </a:rPr>
              <a:t>Whiti mai i Ngaruroro</a:t>
            </a:r>
            <a:endParaRPr lang="en-NZ" sz="3000" i="1" kern="1400" dirty="0">
              <a:solidFill>
                <a:schemeClr val="accent2">
                  <a:lumMod val="50000"/>
                </a:schemeClr>
              </a:solidFill>
              <a:latin typeface="+mj-lt"/>
              <a:cs typeface="Calibri" panose="020F0502020204030204" pitchFamily="34" charset="0"/>
            </a:endParaRPr>
          </a:p>
          <a:p>
            <a:pPr marL="0" indent="0" algn="ctr">
              <a:spcAft>
                <a:spcPts val="900"/>
              </a:spcAft>
              <a:buNone/>
              <a:tabLst>
                <a:tab pos="405289" algn="l"/>
                <a:tab pos="342900" algn="l"/>
              </a:tabLst>
            </a:pPr>
            <a:r>
              <a:rPr lang="en-US" sz="3000" i="1" kern="1400" dirty="0">
                <a:solidFill>
                  <a:schemeClr val="accent2">
                    <a:lumMod val="50000"/>
                  </a:schemeClr>
                </a:solidFill>
                <a:latin typeface="+mj-lt"/>
                <a:cs typeface="Calibri" panose="020F0502020204030204" pitchFamily="34" charset="0"/>
              </a:rPr>
              <a:t>Ko Te Iwi </a:t>
            </a:r>
            <a:r>
              <a:rPr lang="en-US" sz="3000" i="1" kern="1400" dirty="0" err="1">
                <a:solidFill>
                  <a:schemeClr val="accent2">
                    <a:lumMod val="50000"/>
                  </a:schemeClr>
                </a:solidFill>
                <a:latin typeface="+mj-lt"/>
                <a:cs typeface="Calibri" panose="020F0502020204030204" pitchFamily="34" charset="0"/>
              </a:rPr>
              <a:t>Roa</a:t>
            </a:r>
            <a:endParaRPr lang="en-US" sz="3000" i="1" kern="1400" dirty="0">
              <a:solidFill>
                <a:schemeClr val="accent2">
                  <a:lumMod val="50000"/>
                </a:schemeClr>
              </a:solidFill>
              <a:latin typeface="+mj-lt"/>
              <a:cs typeface="Calibri" panose="020F0502020204030204" pitchFamily="34" charset="0"/>
            </a:endParaRPr>
          </a:p>
          <a:p>
            <a:pPr marL="0" indent="0" algn="ctr">
              <a:spcAft>
                <a:spcPts val="900"/>
              </a:spcAft>
              <a:buNone/>
              <a:tabLst>
                <a:tab pos="405289" algn="l"/>
                <a:tab pos="342900" algn="l"/>
              </a:tabLst>
            </a:pPr>
            <a:r>
              <a:rPr lang="en-US" sz="3000" i="1" kern="1400" dirty="0">
                <a:solidFill>
                  <a:schemeClr val="accent2">
                    <a:lumMod val="50000"/>
                  </a:schemeClr>
                </a:solidFill>
                <a:latin typeface="+mj-lt"/>
                <a:cs typeface="Calibri" panose="020F0502020204030204" pitchFamily="34" charset="0"/>
              </a:rPr>
              <a:t>Ko Mōkai Pātea</a:t>
            </a:r>
            <a:endParaRPr lang="en-NZ" sz="3000" i="1" kern="1400" dirty="0">
              <a:solidFill>
                <a:schemeClr val="accent2">
                  <a:lumMod val="50000"/>
                </a:schemeClr>
              </a:solidFill>
              <a:latin typeface="+mj-lt"/>
              <a:cs typeface="Calibri" panose="020F0502020204030204" pitchFamily="34" charset="0"/>
            </a:endParaRPr>
          </a:p>
          <a:p>
            <a:pPr marL="0" indent="0" algn="just">
              <a:spcAft>
                <a:spcPts val="900"/>
              </a:spcAft>
              <a:buNone/>
              <a:tabLst>
                <a:tab pos="405289" algn="l"/>
                <a:tab pos="342900" algn="l"/>
              </a:tabLst>
            </a:pPr>
            <a:endParaRPr lang="en-NZ" sz="3600" kern="1400" dirty="0">
              <a:solidFill>
                <a:schemeClr val="accent2">
                  <a:lumMod val="50000"/>
                </a:schemeClr>
              </a:solidFill>
              <a:latin typeface="+mj-lt"/>
            </a:endParaRPr>
          </a:p>
        </p:txBody>
      </p:sp>
      <p:sp>
        <p:nvSpPr>
          <p:cNvPr id="4" name="Footer Placeholder 3">
            <a:extLst>
              <a:ext uri="{FF2B5EF4-FFF2-40B4-BE49-F238E27FC236}">
                <a16:creationId xmlns:a16="http://schemas.microsoft.com/office/drawing/2014/main" id="{5D982ADD-E7D3-4E89-A4CC-80837A289B52}"/>
              </a:ext>
            </a:extLst>
          </p:cNvPr>
          <p:cNvSpPr>
            <a:spLocks noGrp="1"/>
          </p:cNvSpPr>
          <p:nvPr>
            <p:ph type="ftr" sz="quarter" idx="11"/>
          </p:nvPr>
        </p:nvSpPr>
        <p:spPr/>
        <p:txBody>
          <a:bodyPr/>
          <a:lstStyle/>
          <a:p>
            <a:r>
              <a:rPr lang="en-US"/>
              <a:t>Hui a Rohe 2022-08-14 (c) 2022 Mōkai Pātea Waitangi Claims Trust</a:t>
            </a:r>
            <a:endParaRPr lang="en-US" dirty="0"/>
          </a:p>
        </p:txBody>
      </p:sp>
      <p:sp>
        <p:nvSpPr>
          <p:cNvPr id="2" name="Slide Number Placeholder 1">
            <a:extLst>
              <a:ext uri="{FF2B5EF4-FFF2-40B4-BE49-F238E27FC236}">
                <a16:creationId xmlns:a16="http://schemas.microsoft.com/office/drawing/2014/main" id="{51C1FCAF-704F-418B-B947-5D1326859F7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5" name="Picture 4" descr="Logo, company name&#10;&#10;Description automatically generated">
            <a:extLst>
              <a:ext uri="{FF2B5EF4-FFF2-40B4-BE49-F238E27FC236}">
                <a16:creationId xmlns:a16="http://schemas.microsoft.com/office/drawing/2014/main" id="{F88BC0B3-06BC-4302-A1DE-0F4B5ADFD3CF}"/>
              </a:ext>
            </a:extLst>
          </p:cNvPr>
          <p:cNvPicPr>
            <a:picLocks noChangeAspect="1"/>
          </p:cNvPicPr>
          <p:nvPr/>
        </p:nvPicPr>
        <p:blipFill>
          <a:blip r:embed="rId3"/>
          <a:stretch>
            <a:fillRect/>
          </a:stretch>
        </p:blipFill>
        <p:spPr>
          <a:xfrm>
            <a:off x="609600" y="229869"/>
            <a:ext cx="939584" cy="457199"/>
          </a:xfrm>
          <a:prstGeom prst="rect">
            <a:avLst/>
          </a:prstGeom>
        </p:spPr>
      </p:pic>
      <p:pic>
        <p:nvPicPr>
          <p:cNvPr id="6" name="Picture 5" descr="A picture containing text, fabric&#10;&#10;Description automatically generated">
            <a:extLst>
              <a:ext uri="{FF2B5EF4-FFF2-40B4-BE49-F238E27FC236}">
                <a16:creationId xmlns:a16="http://schemas.microsoft.com/office/drawing/2014/main" id="{A06776A1-8158-4447-A249-CA3E46AA7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8352" y="971550"/>
            <a:ext cx="2069869" cy="42956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2491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27BAF42-9E6E-4FF1-8358-685B9FB01871}"/>
              </a:ext>
            </a:extLst>
          </p:cNvPr>
          <p:cNvSpPr>
            <a:spLocks noGrp="1"/>
          </p:cNvSpPr>
          <p:nvPr>
            <p:ph type="title"/>
          </p:nvPr>
        </p:nvSpPr>
        <p:spPr>
          <a:xfrm>
            <a:off x="1219200" y="757239"/>
            <a:ext cx="8229600" cy="609600"/>
          </a:xfrm>
        </p:spPr>
        <p:txBody>
          <a:bodyPr/>
          <a:lstStyle/>
          <a:p>
            <a:r>
              <a:rPr lang="en-US" altLang="en-US" sz="4000" dirty="0"/>
              <a:t>Q&amp;A Session</a:t>
            </a:r>
          </a:p>
        </p:txBody>
      </p:sp>
      <p:sp>
        <p:nvSpPr>
          <p:cNvPr id="23555" name="Content Placeholder 2">
            <a:extLst>
              <a:ext uri="{FF2B5EF4-FFF2-40B4-BE49-F238E27FC236}">
                <a16:creationId xmlns:a16="http://schemas.microsoft.com/office/drawing/2014/main" id="{E781ED05-849B-43C4-A4B3-DB1D4F92C7C2}"/>
              </a:ext>
            </a:extLst>
          </p:cNvPr>
          <p:cNvSpPr>
            <a:spLocks noGrp="1"/>
          </p:cNvSpPr>
          <p:nvPr>
            <p:ph idx="1"/>
          </p:nvPr>
        </p:nvSpPr>
        <p:spPr>
          <a:xfrm>
            <a:off x="1295400" y="1863726"/>
            <a:ext cx="8991600" cy="4237036"/>
          </a:xfrm>
        </p:spPr>
        <p:txBody>
          <a:bodyPr/>
          <a:lstStyle/>
          <a:p>
            <a:pPr>
              <a:spcBef>
                <a:spcPct val="0"/>
              </a:spcBef>
              <a:buFont typeface="Wingdings" panose="05000000000000000000" pitchFamily="2" charset="2"/>
              <a:buChar char="Ø"/>
              <a:defRPr/>
            </a:pPr>
            <a:r>
              <a:rPr lang="en-US" altLang="en-US" sz="2800" dirty="0">
                <a:solidFill>
                  <a:srgbClr val="000000"/>
                </a:solidFill>
              </a:rPr>
              <a:t>Questions using the Q &amp; A button for questions to the panel.</a:t>
            </a:r>
          </a:p>
          <a:p>
            <a:pPr>
              <a:spcBef>
                <a:spcPct val="0"/>
              </a:spcBef>
              <a:buFont typeface="Wingdings" panose="05000000000000000000" pitchFamily="2" charset="2"/>
              <a:buChar char="Ø"/>
              <a:defRPr/>
            </a:pPr>
            <a:endParaRPr lang="en-US" altLang="en-US" sz="2800" dirty="0">
              <a:solidFill>
                <a:srgbClr val="000000"/>
              </a:solidFill>
            </a:endParaRPr>
          </a:p>
          <a:p>
            <a:pPr>
              <a:spcBef>
                <a:spcPct val="0"/>
              </a:spcBef>
              <a:buFont typeface="Wingdings" panose="05000000000000000000" pitchFamily="2" charset="2"/>
              <a:buChar char="Ø"/>
              <a:defRPr/>
            </a:pPr>
            <a:r>
              <a:rPr lang="en-US" altLang="en-US" sz="2800" dirty="0">
                <a:solidFill>
                  <a:srgbClr val="000000"/>
                </a:solidFill>
              </a:rPr>
              <a:t>A copy of this presentation and webinar in video format available on Website by end of next week. </a:t>
            </a:r>
          </a:p>
          <a:p>
            <a:pPr>
              <a:spcBef>
                <a:spcPct val="0"/>
              </a:spcBef>
              <a:buFont typeface="Wingdings" panose="05000000000000000000" pitchFamily="2" charset="2"/>
              <a:buChar char="Ø"/>
              <a:defRPr/>
            </a:pPr>
            <a:r>
              <a:rPr lang="en-US" altLang="en-US" sz="2800" dirty="0">
                <a:solidFill>
                  <a:srgbClr val="000000"/>
                </a:solidFill>
                <a:hlinkClick r:id="rId3"/>
              </a:rPr>
              <a:t>https://mokaipateaclaims.maori.nz/documents/</a:t>
            </a:r>
            <a:endParaRPr lang="en-US" altLang="en-US" sz="2800" dirty="0">
              <a:solidFill>
                <a:srgbClr val="000000"/>
              </a:solidFill>
            </a:endParaRPr>
          </a:p>
          <a:p>
            <a:pPr>
              <a:lnSpc>
                <a:spcPct val="150000"/>
              </a:lnSpc>
              <a:spcBef>
                <a:spcPct val="0"/>
              </a:spcBef>
              <a:buFont typeface="Wingdings" panose="05000000000000000000" pitchFamily="2" charset="2"/>
              <a:buChar char="Ø"/>
              <a:defRPr/>
            </a:pPr>
            <a:r>
              <a:rPr lang="en-US" altLang="en-US" sz="2800" dirty="0">
                <a:solidFill>
                  <a:srgbClr val="000000"/>
                </a:solidFill>
              </a:rPr>
              <a:t>Check your whanau are registered. Register online</a:t>
            </a:r>
          </a:p>
          <a:p>
            <a:pPr>
              <a:lnSpc>
                <a:spcPct val="150000"/>
              </a:lnSpc>
              <a:spcBef>
                <a:spcPct val="0"/>
              </a:spcBef>
              <a:buFont typeface="Wingdings" panose="05000000000000000000" pitchFamily="2" charset="2"/>
              <a:buChar char="Ø"/>
              <a:defRPr/>
            </a:pPr>
            <a:r>
              <a:rPr lang="en-US" altLang="en-US" sz="2800" dirty="0">
                <a:solidFill>
                  <a:srgbClr val="000000"/>
                </a:solidFill>
                <a:hlinkClick r:id="rId4"/>
              </a:rPr>
              <a:t>https://members.mokaipateaclaims.maori.nz/</a:t>
            </a:r>
            <a:endParaRPr lang="en-US" altLang="en-US" sz="2800" dirty="0">
              <a:solidFill>
                <a:srgbClr val="000000"/>
              </a:solidFill>
            </a:endParaRPr>
          </a:p>
          <a:p>
            <a:pPr>
              <a:lnSpc>
                <a:spcPct val="150000"/>
              </a:lnSpc>
              <a:spcBef>
                <a:spcPct val="0"/>
              </a:spcBef>
              <a:buFont typeface="Wingdings" panose="05000000000000000000" pitchFamily="2" charset="2"/>
              <a:buChar char="Ø"/>
              <a:defRPr/>
            </a:pPr>
            <a:endParaRPr lang="en-US" altLang="en-US" sz="2800" dirty="0">
              <a:solidFill>
                <a:srgbClr val="000000"/>
              </a:solidFill>
            </a:endParaRPr>
          </a:p>
        </p:txBody>
      </p:sp>
      <p:sp>
        <p:nvSpPr>
          <p:cNvPr id="3" name="Footer Placeholder 2">
            <a:extLst>
              <a:ext uri="{FF2B5EF4-FFF2-40B4-BE49-F238E27FC236}">
                <a16:creationId xmlns:a16="http://schemas.microsoft.com/office/drawing/2014/main" id="{83318816-89C4-4D46-8B22-CE4122BC5F71}"/>
              </a:ext>
            </a:extLst>
          </p:cNvPr>
          <p:cNvSpPr>
            <a:spLocks noGrp="1"/>
          </p:cNvSpPr>
          <p:nvPr>
            <p:ph type="ftr" sz="quarter" idx="11"/>
          </p:nvPr>
        </p:nvSpPr>
        <p:spPr/>
        <p:txBody>
          <a:bodyPr/>
          <a:lstStyle/>
          <a:p>
            <a:pPr>
              <a:defRPr/>
            </a:pPr>
            <a:r>
              <a:rPr lang="en-US"/>
              <a:t>Hui a Rohe 2022-08-14 (c) 2022 Mōkai Pātea Waitangi Claims Trust</a:t>
            </a:r>
          </a:p>
        </p:txBody>
      </p:sp>
      <p:sp>
        <p:nvSpPr>
          <p:cNvPr id="2" name="Slide Number Placeholder 1">
            <a:extLst>
              <a:ext uri="{FF2B5EF4-FFF2-40B4-BE49-F238E27FC236}">
                <a16:creationId xmlns:a16="http://schemas.microsoft.com/office/drawing/2014/main" id="{9411A9EE-98CD-4AD1-A3B5-BA4BDB8BBEB2}"/>
              </a:ext>
            </a:extLst>
          </p:cNvPr>
          <p:cNvSpPr>
            <a:spLocks noGrp="1"/>
          </p:cNvSpPr>
          <p:nvPr>
            <p:ph type="sldNum" sz="quarter" idx="12"/>
          </p:nvPr>
        </p:nvSpPr>
        <p:spPr/>
        <p:txBody>
          <a:bodyPr/>
          <a:lstStyle/>
          <a:p>
            <a:pPr>
              <a:defRPr/>
            </a:pPr>
            <a:fld id="{DF962F37-EC1E-4D11-8086-A36FB2B0205C}" type="slidenum">
              <a:rPr lang="en-US" altLang="en-US" smtClean="0"/>
              <a:pPr>
                <a:defRPr/>
              </a:pPr>
              <a:t>19</a:t>
            </a:fld>
            <a:endParaRPr lang="en-US" altLang="en-US"/>
          </a:p>
        </p:txBody>
      </p:sp>
      <p:pic>
        <p:nvPicPr>
          <p:cNvPr id="6" name="Picture 5" descr="Logo, company name&#10;&#10;Description automatically generated">
            <a:extLst>
              <a:ext uri="{FF2B5EF4-FFF2-40B4-BE49-F238E27FC236}">
                <a16:creationId xmlns:a16="http://schemas.microsoft.com/office/drawing/2014/main" id="{D5D34668-B6B5-4E34-9D13-5131D284C316}"/>
              </a:ext>
            </a:extLst>
          </p:cNvPr>
          <p:cNvPicPr>
            <a:picLocks noChangeAspect="1"/>
          </p:cNvPicPr>
          <p:nvPr/>
        </p:nvPicPr>
        <p:blipFill>
          <a:blip r:embed="rId5"/>
          <a:stretch>
            <a:fillRect/>
          </a:stretch>
        </p:blipFill>
        <p:spPr>
          <a:xfrm>
            <a:off x="609600" y="229869"/>
            <a:ext cx="939584" cy="4571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EC73E43-C988-4543-855B-5B08726DEFA3}"/>
              </a:ext>
            </a:extLst>
          </p:cNvPr>
          <p:cNvSpPr>
            <a:spLocks noGrp="1"/>
          </p:cNvSpPr>
          <p:nvPr>
            <p:ph type="title"/>
          </p:nvPr>
        </p:nvSpPr>
        <p:spPr>
          <a:xfrm>
            <a:off x="1320584" y="924559"/>
            <a:ext cx="4648200" cy="609600"/>
          </a:xfrm>
        </p:spPr>
        <p:txBody>
          <a:bodyPr/>
          <a:lstStyle/>
          <a:p>
            <a:pPr eaLnBrk="1" hangingPunct="1"/>
            <a:r>
              <a:rPr lang="en-US" altLang="en-US" sz="4000" dirty="0"/>
              <a:t>Overview</a:t>
            </a:r>
          </a:p>
        </p:txBody>
      </p:sp>
      <p:sp>
        <p:nvSpPr>
          <p:cNvPr id="24579" name="Content Placeholder 4">
            <a:extLst>
              <a:ext uri="{FF2B5EF4-FFF2-40B4-BE49-F238E27FC236}">
                <a16:creationId xmlns:a16="http://schemas.microsoft.com/office/drawing/2014/main" id="{EBBCA5E8-C6E7-4A7E-BE16-CACE249C8A2C}"/>
              </a:ext>
            </a:extLst>
          </p:cNvPr>
          <p:cNvSpPr>
            <a:spLocks noGrp="1"/>
          </p:cNvSpPr>
          <p:nvPr>
            <p:ph idx="1"/>
          </p:nvPr>
        </p:nvSpPr>
        <p:spPr>
          <a:xfrm>
            <a:off x="1320584" y="1828800"/>
            <a:ext cx="9220200" cy="4343400"/>
          </a:xfrm>
        </p:spPr>
        <p:txBody>
          <a:bodyPr/>
          <a:lstStyle/>
          <a:p>
            <a:pPr eaLnBrk="1" hangingPunct="1">
              <a:lnSpc>
                <a:spcPct val="150000"/>
              </a:lnSpc>
              <a:spcBef>
                <a:spcPct val="0"/>
              </a:spcBef>
              <a:buFont typeface="Wingdings" panose="05000000000000000000" pitchFamily="2" charset="2"/>
              <a:buChar char="Ø"/>
            </a:pPr>
            <a:r>
              <a:rPr lang="en-US" altLang="en-US" sz="2400" dirty="0">
                <a:solidFill>
                  <a:schemeClr val="tx1"/>
                </a:solidFill>
              </a:rPr>
              <a:t>Mihi / Welcome</a:t>
            </a:r>
          </a:p>
          <a:p>
            <a:pPr eaLnBrk="1" hangingPunct="1">
              <a:lnSpc>
                <a:spcPct val="150000"/>
              </a:lnSpc>
              <a:spcBef>
                <a:spcPct val="0"/>
              </a:spcBef>
              <a:buFont typeface="Wingdings" panose="05000000000000000000" pitchFamily="2" charset="2"/>
              <a:buChar char="Ø"/>
            </a:pPr>
            <a:r>
              <a:rPr lang="en-US" altLang="en-US" sz="2400" dirty="0">
                <a:solidFill>
                  <a:schemeClr val="tx1"/>
                </a:solidFill>
              </a:rPr>
              <a:t>Housekeeping</a:t>
            </a:r>
          </a:p>
          <a:p>
            <a:pPr eaLnBrk="1" hangingPunct="1">
              <a:lnSpc>
                <a:spcPct val="150000"/>
              </a:lnSpc>
              <a:spcBef>
                <a:spcPct val="0"/>
              </a:spcBef>
              <a:buFont typeface="Wingdings" panose="05000000000000000000" pitchFamily="2" charset="2"/>
              <a:buChar char="Ø"/>
            </a:pPr>
            <a:r>
              <a:rPr lang="en-US" altLang="en-US" sz="2400" dirty="0">
                <a:solidFill>
                  <a:schemeClr val="tx1"/>
                </a:solidFill>
              </a:rPr>
              <a:t>Update from previous hui a rohe (27 March 2022)</a:t>
            </a:r>
          </a:p>
          <a:p>
            <a:pPr eaLnBrk="1" hangingPunct="1">
              <a:lnSpc>
                <a:spcPct val="150000"/>
              </a:lnSpc>
              <a:spcBef>
                <a:spcPct val="0"/>
              </a:spcBef>
              <a:buFont typeface="Wingdings" panose="05000000000000000000" pitchFamily="2" charset="2"/>
              <a:buChar char="Ø"/>
            </a:pPr>
            <a:r>
              <a:rPr lang="en-US" altLang="en-US" sz="2400" dirty="0">
                <a:solidFill>
                  <a:schemeClr val="tx1"/>
                </a:solidFill>
              </a:rPr>
              <a:t>Waitangi Tribunal hearings update</a:t>
            </a:r>
          </a:p>
          <a:p>
            <a:pPr eaLnBrk="1" hangingPunct="1">
              <a:lnSpc>
                <a:spcPct val="150000"/>
              </a:lnSpc>
              <a:spcBef>
                <a:spcPct val="0"/>
              </a:spcBef>
              <a:buFont typeface="Wingdings" panose="05000000000000000000" pitchFamily="2" charset="2"/>
              <a:buChar char="Ø"/>
            </a:pPr>
            <a:r>
              <a:rPr lang="en-US" altLang="en-US" sz="2400" dirty="0">
                <a:solidFill>
                  <a:schemeClr val="tx1"/>
                </a:solidFill>
              </a:rPr>
              <a:t>Settlement Negotiations update </a:t>
            </a:r>
          </a:p>
          <a:p>
            <a:pPr>
              <a:lnSpc>
                <a:spcPct val="150000"/>
              </a:lnSpc>
              <a:spcBef>
                <a:spcPct val="0"/>
              </a:spcBef>
              <a:buFont typeface="Wingdings" panose="05000000000000000000" pitchFamily="2" charset="2"/>
              <a:buChar char="Ø"/>
            </a:pPr>
            <a:r>
              <a:rPr lang="en-US" altLang="en-US" sz="2400" dirty="0">
                <a:solidFill>
                  <a:schemeClr val="tx1"/>
                </a:solidFill>
              </a:rPr>
              <a:t>Q&amp;A Session - Questions using the Q&amp;A button and the Webinar Facilitator (Lavinia) will put the questions to the panel.</a:t>
            </a:r>
          </a:p>
        </p:txBody>
      </p:sp>
      <p:sp>
        <p:nvSpPr>
          <p:cNvPr id="3" name="Footer Placeholder 2">
            <a:extLst>
              <a:ext uri="{FF2B5EF4-FFF2-40B4-BE49-F238E27FC236}">
                <a16:creationId xmlns:a16="http://schemas.microsoft.com/office/drawing/2014/main" id="{3F95EA87-0076-47C0-B55F-060E96DF959B}"/>
              </a:ext>
            </a:extLst>
          </p:cNvPr>
          <p:cNvSpPr>
            <a:spLocks noGrp="1"/>
          </p:cNvSpPr>
          <p:nvPr>
            <p:ph type="ftr" sz="quarter" idx="11"/>
          </p:nvPr>
        </p:nvSpPr>
        <p:spPr>
          <a:xfrm>
            <a:off x="615949" y="6223002"/>
            <a:ext cx="5207000" cy="425449"/>
          </a:xfrm>
        </p:spPr>
        <p:txBody>
          <a:bodyPr/>
          <a:lstStyle/>
          <a:p>
            <a:pPr>
              <a:defRPr/>
            </a:pPr>
            <a:r>
              <a:rPr lang="en-US"/>
              <a:t>Hui a Rohe 2022-08-14 (c) 2022 Mōkai Pātea Waitangi Claims Trust</a:t>
            </a:r>
            <a:endParaRPr lang="en-US" dirty="0"/>
          </a:p>
        </p:txBody>
      </p:sp>
      <p:sp>
        <p:nvSpPr>
          <p:cNvPr id="2" name="Slide Number Placeholder 1">
            <a:extLst>
              <a:ext uri="{FF2B5EF4-FFF2-40B4-BE49-F238E27FC236}">
                <a16:creationId xmlns:a16="http://schemas.microsoft.com/office/drawing/2014/main" id="{37CAF086-DCB0-43FC-8351-BCE24DCB621A}"/>
              </a:ext>
            </a:extLst>
          </p:cNvPr>
          <p:cNvSpPr>
            <a:spLocks noGrp="1"/>
          </p:cNvSpPr>
          <p:nvPr>
            <p:ph type="sldNum" sz="quarter" idx="12"/>
          </p:nvPr>
        </p:nvSpPr>
        <p:spPr/>
        <p:txBody>
          <a:bodyPr/>
          <a:lstStyle/>
          <a:p>
            <a:pPr>
              <a:defRPr/>
            </a:pPr>
            <a:fld id="{DF962F37-EC1E-4D11-8086-A36FB2B0205C}" type="slidenum">
              <a:rPr lang="en-US" altLang="en-US" smtClean="0"/>
              <a:pPr>
                <a:defRPr/>
              </a:pPr>
              <a:t>2</a:t>
            </a:fld>
            <a:endParaRPr lang="en-US" altLang="en-US"/>
          </a:p>
        </p:txBody>
      </p:sp>
      <p:pic>
        <p:nvPicPr>
          <p:cNvPr id="6" name="Picture 5" descr="Logo, company name&#10;&#10;Description automatically generated">
            <a:extLst>
              <a:ext uri="{FF2B5EF4-FFF2-40B4-BE49-F238E27FC236}">
                <a16:creationId xmlns:a16="http://schemas.microsoft.com/office/drawing/2014/main" id="{C5FE6627-4AD9-4C53-95E2-6A439E87A700}"/>
              </a:ext>
            </a:extLst>
          </p:cNvPr>
          <p:cNvPicPr>
            <a:picLocks noChangeAspect="1"/>
          </p:cNvPicPr>
          <p:nvPr/>
        </p:nvPicPr>
        <p:blipFill>
          <a:blip r:embed="rId4"/>
          <a:stretch>
            <a:fillRect/>
          </a:stretch>
        </p:blipFill>
        <p:spPr>
          <a:xfrm>
            <a:off x="381000" y="304800"/>
            <a:ext cx="939584" cy="457199"/>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7C63CFB-4FDC-48CE-B163-124BD996618C}"/>
              </a:ext>
            </a:extLst>
          </p:cNvPr>
          <p:cNvSpPr>
            <a:spLocks noGrp="1"/>
          </p:cNvSpPr>
          <p:nvPr>
            <p:ph type="title"/>
          </p:nvPr>
        </p:nvSpPr>
        <p:spPr>
          <a:xfrm>
            <a:off x="1305344" y="719138"/>
            <a:ext cx="4648200" cy="609600"/>
          </a:xfrm>
        </p:spPr>
        <p:txBody>
          <a:bodyPr/>
          <a:lstStyle/>
          <a:p>
            <a:pPr eaLnBrk="1" hangingPunct="1"/>
            <a:r>
              <a:rPr lang="en-US" altLang="en-US" sz="4000" dirty="0"/>
              <a:t>Housekeeping</a:t>
            </a:r>
          </a:p>
        </p:txBody>
      </p:sp>
      <p:sp>
        <p:nvSpPr>
          <p:cNvPr id="20482" name="Content Placeholder 4">
            <a:extLst>
              <a:ext uri="{FF2B5EF4-FFF2-40B4-BE49-F238E27FC236}">
                <a16:creationId xmlns:a16="http://schemas.microsoft.com/office/drawing/2014/main" id="{BA1AA57D-2140-40E2-BF04-978C41F7BB17}"/>
              </a:ext>
            </a:extLst>
          </p:cNvPr>
          <p:cNvSpPr>
            <a:spLocks noGrp="1"/>
          </p:cNvSpPr>
          <p:nvPr>
            <p:ph idx="1"/>
          </p:nvPr>
        </p:nvSpPr>
        <p:spPr>
          <a:xfrm>
            <a:off x="1219200" y="1285876"/>
            <a:ext cx="9220200" cy="5257800"/>
          </a:xfrm>
        </p:spPr>
        <p:txBody>
          <a:bodyPr>
            <a:noAutofit/>
          </a:bodyPr>
          <a:lstStyle/>
          <a:p>
            <a:pPr eaLnBrk="1" hangingPunct="1">
              <a:lnSpc>
                <a:spcPct val="150000"/>
              </a:lnSpc>
              <a:spcBef>
                <a:spcPct val="0"/>
              </a:spcBef>
              <a:buFont typeface="+mj-lt"/>
              <a:buAutoNum type="arabicPeriod"/>
              <a:defRPr/>
            </a:pPr>
            <a:r>
              <a:rPr lang="en-US" altLang="en-US" sz="2000" dirty="0"/>
              <a:t>Attendance register (online and a tinana)</a:t>
            </a:r>
          </a:p>
          <a:p>
            <a:pPr eaLnBrk="1" hangingPunct="1">
              <a:spcBef>
                <a:spcPts val="1200"/>
              </a:spcBef>
              <a:buFont typeface="+mj-lt"/>
              <a:buAutoNum type="arabicPeriod"/>
              <a:defRPr/>
            </a:pPr>
            <a:r>
              <a:rPr lang="en-US" altLang="en-US" sz="2000" dirty="0"/>
              <a:t>Multiple attendance through the one registration? Please use the Q&amp;A button and list the names of whanau attending with you, their hapū/iwi if different to yours). </a:t>
            </a:r>
          </a:p>
          <a:p>
            <a:pPr eaLnBrk="1" hangingPunct="1">
              <a:spcBef>
                <a:spcPts val="1200"/>
              </a:spcBef>
              <a:buFont typeface="+mj-lt"/>
              <a:buAutoNum type="arabicPeriod"/>
              <a:defRPr/>
            </a:pPr>
            <a:r>
              <a:rPr lang="en-US" altLang="en-US" sz="2000" dirty="0"/>
              <a:t>Webinar is recorded, the presentation part of the webinar (video) and a pdf of the presentation made available on website. Website address: </a:t>
            </a:r>
            <a:r>
              <a:rPr lang="en-US" altLang="en-US" sz="2000" dirty="0">
                <a:solidFill>
                  <a:schemeClr val="accent1"/>
                </a:solidFill>
                <a:hlinkClick r:id="rId4">
                  <a:extLst>
                    <a:ext uri="{A12FA001-AC4F-418D-AE19-62706E023703}">
                      <ahyp:hlinkClr xmlns:ahyp="http://schemas.microsoft.com/office/drawing/2018/hyperlinkcolor" val="tx"/>
                    </a:ext>
                  </a:extLst>
                </a:hlinkClick>
              </a:rPr>
              <a:t>https://mokaipateaclaims.maori.nz/documents/</a:t>
            </a:r>
            <a:endParaRPr lang="en-US" altLang="en-US" sz="2000" dirty="0">
              <a:solidFill>
                <a:schemeClr val="accent1"/>
              </a:solidFill>
            </a:endParaRPr>
          </a:p>
          <a:p>
            <a:pPr eaLnBrk="1" hangingPunct="1">
              <a:lnSpc>
                <a:spcPct val="150000"/>
              </a:lnSpc>
              <a:spcBef>
                <a:spcPts val="1200"/>
              </a:spcBef>
              <a:buFont typeface="+mj-lt"/>
              <a:buAutoNum type="arabicPeriod"/>
              <a:defRPr/>
            </a:pPr>
            <a:r>
              <a:rPr lang="en-US" altLang="en-US" sz="2000" dirty="0"/>
              <a:t>No videoing, sharing through live feeds.</a:t>
            </a:r>
          </a:p>
          <a:p>
            <a:pPr eaLnBrk="1" hangingPunct="1">
              <a:spcBef>
                <a:spcPts val="1200"/>
              </a:spcBef>
              <a:buFont typeface="+mj-lt"/>
              <a:buAutoNum type="arabicPeriod"/>
              <a:defRPr/>
            </a:pPr>
            <a:r>
              <a:rPr lang="en-US" altLang="en-US" sz="2000" dirty="0"/>
              <a:t>No permission for anyone external to MPWCT recording this hui or the use of screen shots for sharing.</a:t>
            </a:r>
          </a:p>
          <a:p>
            <a:pPr marL="0" indent="0" eaLnBrk="1" hangingPunct="1">
              <a:spcBef>
                <a:spcPts val="1200"/>
              </a:spcBef>
              <a:buNone/>
              <a:defRPr/>
            </a:pPr>
            <a:r>
              <a:rPr lang="en-US" altLang="en-US" sz="2000" dirty="0"/>
              <a:t>Breaching either points 4 or 5 will see you removed from the online meeting and may prevent your participation in future meetings. </a:t>
            </a:r>
          </a:p>
        </p:txBody>
      </p:sp>
      <p:sp>
        <p:nvSpPr>
          <p:cNvPr id="3" name="Footer Placeholder 2">
            <a:extLst>
              <a:ext uri="{FF2B5EF4-FFF2-40B4-BE49-F238E27FC236}">
                <a16:creationId xmlns:a16="http://schemas.microsoft.com/office/drawing/2014/main" id="{F246F0FF-9334-4334-86EA-EC80D4624B28}"/>
              </a:ext>
            </a:extLst>
          </p:cNvPr>
          <p:cNvSpPr>
            <a:spLocks noGrp="1"/>
          </p:cNvSpPr>
          <p:nvPr>
            <p:ph type="ftr" sz="quarter" idx="11"/>
          </p:nvPr>
        </p:nvSpPr>
        <p:spPr>
          <a:xfrm>
            <a:off x="533400" y="6383022"/>
            <a:ext cx="4826000" cy="365125"/>
          </a:xfrm>
        </p:spPr>
        <p:txBody>
          <a:bodyPr/>
          <a:lstStyle/>
          <a:p>
            <a:pPr algn="l">
              <a:defRPr/>
            </a:pPr>
            <a:r>
              <a:rPr lang="en-US" sz="800">
                <a:latin typeface="Trebuchet MS" panose="020B0603020202020204" pitchFamily="34" charset="0"/>
              </a:rPr>
              <a:t>Hui a Rohe 2022-08-14 (c) 2022 Mōkai Pātea Waitangi Claims Trust</a:t>
            </a:r>
            <a:endParaRPr lang="en-US" sz="800" dirty="0">
              <a:latin typeface="Trebuchet MS" panose="020B0603020202020204" pitchFamily="34" charset="0"/>
            </a:endParaRPr>
          </a:p>
        </p:txBody>
      </p:sp>
      <p:sp>
        <p:nvSpPr>
          <p:cNvPr id="2" name="Slide Number Placeholder 1">
            <a:extLst>
              <a:ext uri="{FF2B5EF4-FFF2-40B4-BE49-F238E27FC236}">
                <a16:creationId xmlns:a16="http://schemas.microsoft.com/office/drawing/2014/main" id="{3D8B835F-F0AD-4593-B3EE-4B1CC0010BB2}"/>
              </a:ext>
            </a:extLst>
          </p:cNvPr>
          <p:cNvSpPr>
            <a:spLocks noGrp="1"/>
          </p:cNvSpPr>
          <p:nvPr>
            <p:ph type="sldNum" sz="quarter" idx="12"/>
          </p:nvPr>
        </p:nvSpPr>
        <p:spPr/>
        <p:txBody>
          <a:bodyPr/>
          <a:lstStyle/>
          <a:p>
            <a:pPr>
              <a:defRPr/>
            </a:pPr>
            <a:fld id="{D9EEDAFC-715B-4021-A33A-B8845E995403}" type="slidenum">
              <a:rPr lang="en-US" altLang="en-US" smtClean="0"/>
              <a:pPr>
                <a:defRPr/>
              </a:pPr>
              <a:t>3</a:t>
            </a:fld>
            <a:endParaRPr lang="en-US" altLang="en-US"/>
          </a:p>
        </p:txBody>
      </p:sp>
      <p:pic>
        <p:nvPicPr>
          <p:cNvPr id="6" name="Picture 5" descr="Logo, company name&#10;&#10;Description automatically generated">
            <a:extLst>
              <a:ext uri="{FF2B5EF4-FFF2-40B4-BE49-F238E27FC236}">
                <a16:creationId xmlns:a16="http://schemas.microsoft.com/office/drawing/2014/main" id="{6A943F93-9BA5-4E8C-903F-C17335AE1AE9}"/>
              </a:ext>
            </a:extLst>
          </p:cNvPr>
          <p:cNvPicPr>
            <a:picLocks noChangeAspect="1"/>
          </p:cNvPicPr>
          <p:nvPr/>
        </p:nvPicPr>
        <p:blipFill>
          <a:blip r:embed="rId5"/>
          <a:stretch>
            <a:fillRect/>
          </a:stretch>
        </p:blipFill>
        <p:spPr>
          <a:xfrm>
            <a:off x="381000" y="304800"/>
            <a:ext cx="939584" cy="457199"/>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2202825-0F35-45EB-BE86-B7FF517AC6C8}"/>
              </a:ext>
            </a:extLst>
          </p:cNvPr>
          <p:cNvSpPr>
            <a:spLocks noGrp="1"/>
          </p:cNvSpPr>
          <p:nvPr>
            <p:ph type="title"/>
          </p:nvPr>
        </p:nvSpPr>
        <p:spPr>
          <a:xfrm>
            <a:off x="1310424" y="716279"/>
            <a:ext cx="4648200" cy="609600"/>
          </a:xfrm>
        </p:spPr>
        <p:txBody>
          <a:bodyPr/>
          <a:lstStyle/>
          <a:p>
            <a:pPr eaLnBrk="1" hangingPunct="1"/>
            <a:r>
              <a:rPr lang="en-US" altLang="en-US" sz="3600" dirty="0"/>
              <a:t>Hui process</a:t>
            </a:r>
          </a:p>
        </p:txBody>
      </p:sp>
      <p:sp>
        <p:nvSpPr>
          <p:cNvPr id="28675" name="Content Placeholder 4">
            <a:extLst>
              <a:ext uri="{FF2B5EF4-FFF2-40B4-BE49-F238E27FC236}">
                <a16:creationId xmlns:a16="http://schemas.microsoft.com/office/drawing/2014/main" id="{FAE8E59B-5A9F-4F6A-8277-E3997FB65B67}"/>
              </a:ext>
            </a:extLst>
          </p:cNvPr>
          <p:cNvSpPr>
            <a:spLocks noGrp="1"/>
          </p:cNvSpPr>
          <p:nvPr>
            <p:ph idx="1"/>
          </p:nvPr>
        </p:nvSpPr>
        <p:spPr>
          <a:xfrm>
            <a:off x="1330744" y="1512888"/>
            <a:ext cx="7315200" cy="4953000"/>
          </a:xfrm>
        </p:spPr>
        <p:txBody>
          <a:bodyPr/>
          <a:lstStyle/>
          <a:p>
            <a:pPr eaLnBrk="1" hangingPunct="1">
              <a:lnSpc>
                <a:spcPct val="150000"/>
              </a:lnSpc>
              <a:spcBef>
                <a:spcPct val="0"/>
              </a:spcBef>
              <a:buFont typeface="Wingdings" panose="05000000000000000000" pitchFamily="2" charset="2"/>
              <a:buChar char="Ø"/>
            </a:pPr>
            <a:r>
              <a:rPr lang="en-US" altLang="en-US" sz="2400" dirty="0"/>
              <a:t>Apologies </a:t>
            </a:r>
          </a:p>
          <a:p>
            <a:pPr eaLnBrk="1" hangingPunct="1">
              <a:lnSpc>
                <a:spcPct val="150000"/>
              </a:lnSpc>
              <a:spcBef>
                <a:spcPct val="0"/>
              </a:spcBef>
              <a:buFont typeface="Wingdings" panose="05000000000000000000" pitchFamily="2" charset="2"/>
              <a:buChar char="Ø"/>
            </a:pPr>
            <a:r>
              <a:rPr lang="en-US" altLang="en-US" sz="2400" dirty="0"/>
              <a:t>MPWCT team (BOT &amp; Contractors &amp; Negotiators) </a:t>
            </a:r>
          </a:p>
          <a:p>
            <a:pPr eaLnBrk="1" hangingPunct="1">
              <a:lnSpc>
                <a:spcPct val="150000"/>
              </a:lnSpc>
              <a:spcBef>
                <a:spcPct val="0"/>
              </a:spcBef>
              <a:buFont typeface="Wingdings" panose="05000000000000000000" pitchFamily="2" charset="2"/>
              <a:buChar char="Ø"/>
            </a:pPr>
            <a:r>
              <a:rPr lang="en-US" altLang="en-US" sz="2400" dirty="0"/>
              <a:t>Presentation, followed by Q &amp; A session </a:t>
            </a:r>
          </a:p>
          <a:p>
            <a:pPr eaLnBrk="1" hangingPunct="1">
              <a:lnSpc>
                <a:spcPct val="150000"/>
              </a:lnSpc>
              <a:spcBef>
                <a:spcPct val="0"/>
              </a:spcBef>
              <a:buFont typeface="Wingdings" panose="05000000000000000000" pitchFamily="2" charset="2"/>
              <a:buChar char="Ø"/>
            </a:pPr>
            <a:r>
              <a:rPr lang="en-US" altLang="en-US" sz="2400" dirty="0"/>
              <a:t>Use the Q &amp; A button to type your Questions</a:t>
            </a:r>
          </a:p>
          <a:p>
            <a:pPr eaLnBrk="1" hangingPunct="1">
              <a:lnSpc>
                <a:spcPct val="150000"/>
              </a:lnSpc>
              <a:spcBef>
                <a:spcPct val="0"/>
              </a:spcBef>
              <a:buFont typeface="Wingdings" panose="05000000000000000000" pitchFamily="2" charset="2"/>
              <a:buChar char="Ø"/>
            </a:pPr>
            <a:r>
              <a:rPr lang="en-US" altLang="en-US" sz="2400" dirty="0"/>
              <a:t>Online queries will be presented to the Panel at the </a:t>
            </a:r>
            <a:r>
              <a:rPr lang="en-US" altLang="en-US" sz="2400" b="1" dirty="0"/>
              <a:t>end </a:t>
            </a:r>
            <a:r>
              <a:rPr lang="en-US" altLang="en-US" sz="2400" dirty="0"/>
              <a:t>of the presentation.</a:t>
            </a:r>
          </a:p>
          <a:p>
            <a:pPr eaLnBrk="1" hangingPunct="1">
              <a:lnSpc>
                <a:spcPct val="150000"/>
              </a:lnSpc>
              <a:spcBef>
                <a:spcPct val="0"/>
              </a:spcBef>
              <a:buFont typeface="Wingdings" panose="05000000000000000000" pitchFamily="2" charset="2"/>
              <a:buChar char="Ø"/>
            </a:pPr>
            <a:r>
              <a:rPr lang="en-US" altLang="en-US" sz="2400" dirty="0"/>
              <a:t>The hui will close at 12 pm</a:t>
            </a:r>
          </a:p>
          <a:p>
            <a:pPr eaLnBrk="1" hangingPunct="1">
              <a:lnSpc>
                <a:spcPct val="150000"/>
              </a:lnSpc>
              <a:spcBef>
                <a:spcPct val="0"/>
              </a:spcBef>
              <a:buFont typeface="Wingdings" panose="05000000000000000000" pitchFamily="2" charset="2"/>
              <a:buChar char="Ø"/>
            </a:pPr>
            <a:r>
              <a:rPr lang="en-US" altLang="en-US" sz="2400" dirty="0"/>
              <a:t>Panelists Utiku Potaka MPWCT Chair, Negotiators</a:t>
            </a:r>
          </a:p>
          <a:p>
            <a:pPr eaLnBrk="1" hangingPunct="1">
              <a:lnSpc>
                <a:spcPct val="150000"/>
              </a:lnSpc>
              <a:spcBef>
                <a:spcPct val="0"/>
              </a:spcBef>
              <a:buFont typeface="Wingdings" panose="05000000000000000000" pitchFamily="2" charset="2"/>
              <a:buChar char="Ø"/>
            </a:pPr>
            <a:endParaRPr lang="en-US" altLang="en-US" sz="2400" dirty="0"/>
          </a:p>
        </p:txBody>
      </p:sp>
      <p:sp>
        <p:nvSpPr>
          <p:cNvPr id="3" name="Footer Placeholder 2">
            <a:extLst>
              <a:ext uri="{FF2B5EF4-FFF2-40B4-BE49-F238E27FC236}">
                <a16:creationId xmlns:a16="http://schemas.microsoft.com/office/drawing/2014/main" id="{1A5DB103-A65C-4FAE-A936-0E720CF3E677}"/>
              </a:ext>
            </a:extLst>
          </p:cNvPr>
          <p:cNvSpPr>
            <a:spLocks noGrp="1"/>
          </p:cNvSpPr>
          <p:nvPr>
            <p:ph type="ftr" sz="quarter" idx="11"/>
          </p:nvPr>
        </p:nvSpPr>
        <p:spPr>
          <a:xfrm>
            <a:off x="609600" y="6283326"/>
            <a:ext cx="4826000" cy="365125"/>
          </a:xfrm>
        </p:spPr>
        <p:txBody>
          <a:bodyPr/>
          <a:lstStyle/>
          <a:p>
            <a:pPr>
              <a:defRPr/>
            </a:pPr>
            <a:r>
              <a:rPr lang="en-US"/>
              <a:t>Hui a Rohe 2022-08-14 (c) 2022 Mōkai Pātea Waitangi Claims Trust</a:t>
            </a:r>
            <a:endParaRPr lang="en-US" dirty="0"/>
          </a:p>
        </p:txBody>
      </p:sp>
      <p:sp>
        <p:nvSpPr>
          <p:cNvPr id="2" name="Slide Number Placeholder 1">
            <a:extLst>
              <a:ext uri="{FF2B5EF4-FFF2-40B4-BE49-F238E27FC236}">
                <a16:creationId xmlns:a16="http://schemas.microsoft.com/office/drawing/2014/main" id="{D71FB73A-212A-4321-879B-1FF244A12CA3}"/>
              </a:ext>
            </a:extLst>
          </p:cNvPr>
          <p:cNvSpPr>
            <a:spLocks noGrp="1"/>
          </p:cNvSpPr>
          <p:nvPr>
            <p:ph type="sldNum" sz="quarter" idx="12"/>
          </p:nvPr>
        </p:nvSpPr>
        <p:spPr/>
        <p:txBody>
          <a:bodyPr/>
          <a:lstStyle/>
          <a:p>
            <a:pPr>
              <a:defRPr/>
            </a:pPr>
            <a:fld id="{34F11E02-DB1A-453A-B555-F0622061AFE4}" type="slidenum">
              <a:rPr lang="en-US" altLang="en-US" smtClean="0"/>
              <a:pPr>
                <a:defRPr/>
              </a:pPr>
              <a:t>4</a:t>
            </a:fld>
            <a:endParaRPr lang="en-US" altLang="en-US"/>
          </a:p>
        </p:txBody>
      </p:sp>
      <p:pic>
        <p:nvPicPr>
          <p:cNvPr id="6" name="Picture 5" descr="Logo, company name&#10;&#10;Description automatically generated">
            <a:extLst>
              <a:ext uri="{FF2B5EF4-FFF2-40B4-BE49-F238E27FC236}">
                <a16:creationId xmlns:a16="http://schemas.microsoft.com/office/drawing/2014/main" id="{9087AC71-B1D0-4915-A3A6-3DB2B3C91CA2}"/>
              </a:ext>
            </a:extLst>
          </p:cNvPr>
          <p:cNvPicPr>
            <a:picLocks noChangeAspect="1"/>
          </p:cNvPicPr>
          <p:nvPr/>
        </p:nvPicPr>
        <p:blipFill>
          <a:blip r:embed="rId4"/>
          <a:stretch>
            <a:fillRect/>
          </a:stretch>
        </p:blipFill>
        <p:spPr>
          <a:xfrm>
            <a:off x="381000" y="304800"/>
            <a:ext cx="939584" cy="457199"/>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2D53-2865-4405-BCFC-7408A86B8D12}"/>
              </a:ext>
            </a:extLst>
          </p:cNvPr>
          <p:cNvSpPr>
            <a:spLocks noGrp="1"/>
          </p:cNvSpPr>
          <p:nvPr>
            <p:ph type="title"/>
          </p:nvPr>
        </p:nvSpPr>
        <p:spPr>
          <a:xfrm>
            <a:off x="677334" y="209779"/>
            <a:ext cx="8596668" cy="1212695"/>
          </a:xfrm>
        </p:spPr>
        <p:txBody>
          <a:bodyPr>
            <a:normAutofit/>
          </a:bodyPr>
          <a:lstStyle/>
          <a:p>
            <a:pPr algn="ctr"/>
            <a:r>
              <a:rPr lang="en-GB" sz="3200" dirty="0">
                <a:latin typeface="Calibri" panose="020F0502020204030204" pitchFamily="34" charset="0"/>
                <a:cs typeface="Calibri" panose="020F0502020204030204" pitchFamily="34" charset="0"/>
              </a:rPr>
              <a:t>Mōkai Pātea Waitangi Claims Trust</a:t>
            </a:r>
            <a:endParaRPr lang="en-NZ"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ABC8C9F-DF60-46AA-8B03-3E8FA4859399}"/>
              </a:ext>
            </a:extLst>
          </p:cNvPr>
          <p:cNvSpPr>
            <a:spLocks noGrp="1"/>
          </p:cNvSpPr>
          <p:nvPr>
            <p:ph idx="1"/>
          </p:nvPr>
        </p:nvSpPr>
        <p:spPr>
          <a:xfrm>
            <a:off x="990600" y="1059231"/>
            <a:ext cx="8596668" cy="4984012"/>
          </a:xfrm>
        </p:spPr>
        <p:txBody>
          <a:bodyPr>
            <a:noAutofit/>
          </a:bodyPr>
          <a:lstStyle/>
          <a:p>
            <a:pPr marL="0" indent="0">
              <a:spcBef>
                <a:spcPct val="0"/>
              </a:spcBef>
              <a:buFont typeface="Arial" pitchFamily="34" charset="0"/>
              <a:buNone/>
              <a:defRPr/>
            </a:pPr>
            <a:r>
              <a:rPr lang="en-US" altLang="en-US" sz="2400" b="1" dirty="0">
                <a:latin typeface="Calibri" panose="020F0502020204030204" pitchFamily="34" charset="0"/>
                <a:cs typeface="Calibri" panose="020F0502020204030204" pitchFamily="34" charset="0"/>
              </a:rPr>
              <a:t>Trustees </a:t>
            </a:r>
          </a:p>
          <a:p>
            <a:pPr>
              <a:spcBef>
                <a:spcPct val="0"/>
              </a:spcBef>
              <a:defRPr/>
            </a:pPr>
            <a:r>
              <a:rPr lang="en-US" altLang="en-US" sz="2400" dirty="0">
                <a:latin typeface="Calibri" panose="020F0502020204030204" pitchFamily="34" charset="0"/>
                <a:cs typeface="Calibri" panose="020F0502020204030204" pitchFamily="34" charset="0"/>
              </a:rPr>
              <a:t>Ng</a:t>
            </a:r>
            <a:r>
              <a:rPr lang="en-GB" sz="2400" dirty="0" err="1">
                <a:solidFill>
                  <a:schemeClr val="tx1"/>
                </a:solidFill>
                <a:latin typeface="Calibri" panose="020F0502020204030204" pitchFamily="34" charset="0"/>
                <a:cs typeface="Calibri" panose="020F0502020204030204" pitchFamily="34" charset="0"/>
              </a:rPr>
              <a:t>ā</a:t>
            </a:r>
            <a:r>
              <a:rPr lang="en-US" altLang="en-US" sz="2400" dirty="0" err="1">
                <a:latin typeface="Calibri" panose="020F0502020204030204" pitchFamily="34" charset="0"/>
                <a:cs typeface="Calibri" panose="020F0502020204030204" pitchFamily="34" charset="0"/>
              </a:rPr>
              <a:t>ti</a:t>
            </a:r>
            <a:r>
              <a:rPr lang="en-US" altLang="en-US" sz="2400" dirty="0">
                <a:latin typeface="Calibri" panose="020F0502020204030204" pitchFamily="34" charset="0"/>
                <a:cs typeface="Calibri" panose="020F0502020204030204" pitchFamily="34" charset="0"/>
              </a:rPr>
              <a:t> Whitikaupeka - </a:t>
            </a:r>
            <a:r>
              <a:rPr lang="en-US" altLang="en-US" sz="2000" dirty="0">
                <a:latin typeface="Calibri" panose="020F0502020204030204" pitchFamily="34" charset="0"/>
                <a:cs typeface="Calibri" panose="020F0502020204030204" pitchFamily="34" charset="0"/>
              </a:rPr>
              <a:t>Barbara Ball, Te Rina Warren</a:t>
            </a:r>
          </a:p>
          <a:p>
            <a:pPr>
              <a:spcBef>
                <a:spcPct val="0"/>
              </a:spcBef>
              <a:defRPr/>
            </a:pPr>
            <a:r>
              <a:rPr lang="en-US" altLang="en-US" sz="2400" dirty="0">
                <a:latin typeface="Calibri" panose="020F0502020204030204" pitchFamily="34" charset="0"/>
                <a:cs typeface="Calibri" panose="020F0502020204030204" pitchFamily="34" charset="0"/>
              </a:rPr>
              <a:t>Ng</a:t>
            </a:r>
            <a:r>
              <a:rPr lang="en-GB" sz="2400" dirty="0" err="1">
                <a:solidFill>
                  <a:schemeClr val="tx1"/>
                </a:solidFill>
                <a:latin typeface="Calibri" panose="020F0502020204030204" pitchFamily="34" charset="0"/>
                <a:cs typeface="Calibri" panose="020F0502020204030204" pitchFamily="34" charset="0"/>
              </a:rPr>
              <a:t>ā</a:t>
            </a:r>
            <a:r>
              <a:rPr lang="en-US" altLang="en-US" sz="2400" dirty="0" err="1">
                <a:latin typeface="Calibri" panose="020F0502020204030204" pitchFamily="34" charset="0"/>
                <a:cs typeface="Calibri" panose="020F0502020204030204" pitchFamily="34" charset="0"/>
              </a:rPr>
              <a:t>ti</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Tamak</a:t>
            </a:r>
            <a:r>
              <a:rPr lang="en-NZ" sz="2400" dirty="0">
                <a:latin typeface="Calibri" panose="020F0502020204030204" pitchFamily="34" charset="0"/>
                <a:cs typeface="Calibri" panose="020F0502020204030204" pitchFamily="34" charset="0"/>
              </a:rPr>
              <a:t>ō</a:t>
            </a:r>
            <a:r>
              <a:rPr lang="en-US" altLang="en-US" sz="2400" dirty="0" err="1">
                <a:latin typeface="Calibri" panose="020F0502020204030204" pitchFamily="34" charset="0"/>
                <a:cs typeface="Calibri" panose="020F0502020204030204" pitchFamily="34" charset="0"/>
              </a:rPr>
              <a:t>piri</a:t>
            </a:r>
            <a:r>
              <a:rPr lang="en-US" altLang="en-US" sz="2400" dirty="0">
                <a:latin typeface="Calibri" panose="020F0502020204030204" pitchFamily="34" charset="0"/>
                <a:cs typeface="Calibri" panose="020F0502020204030204" pitchFamily="34" charset="0"/>
              </a:rPr>
              <a:t> - </a:t>
            </a:r>
            <a:r>
              <a:rPr lang="en-US" altLang="en-US" sz="2000" dirty="0">
                <a:latin typeface="Calibri" panose="020F0502020204030204" pitchFamily="34" charset="0"/>
                <a:cs typeface="Calibri" panose="020F0502020204030204" pitchFamily="34" charset="0"/>
              </a:rPr>
              <a:t>Hari Benevides, Moira Raukawa-Haskell</a:t>
            </a:r>
          </a:p>
          <a:p>
            <a:pPr>
              <a:spcBef>
                <a:spcPct val="0"/>
              </a:spcBef>
              <a:defRPr/>
            </a:pPr>
            <a:r>
              <a:rPr lang="en-US" altLang="en-US" sz="2400" dirty="0">
                <a:latin typeface="Calibri" panose="020F0502020204030204" pitchFamily="34" charset="0"/>
                <a:cs typeface="Calibri" panose="020F0502020204030204" pitchFamily="34" charset="0"/>
              </a:rPr>
              <a:t>Ng</a:t>
            </a:r>
            <a:r>
              <a:rPr lang="en-GB" sz="2400" dirty="0" err="1">
                <a:solidFill>
                  <a:schemeClr val="tx1"/>
                </a:solidFill>
                <a:latin typeface="Calibri" panose="020F0502020204030204" pitchFamily="34" charset="0"/>
                <a:cs typeface="Calibri" panose="020F0502020204030204" pitchFamily="34" charset="0"/>
              </a:rPr>
              <a:t>ā</a:t>
            </a:r>
            <a:r>
              <a:rPr lang="en-US" altLang="en-US" sz="2400" dirty="0" err="1">
                <a:latin typeface="Calibri" panose="020F0502020204030204" pitchFamily="34" charset="0"/>
                <a:cs typeface="Calibri" panose="020F0502020204030204" pitchFamily="34" charset="0"/>
              </a:rPr>
              <a:t>i</a:t>
            </a:r>
            <a:r>
              <a:rPr lang="en-US" altLang="en-US" sz="2400" dirty="0">
                <a:latin typeface="Calibri" panose="020F0502020204030204" pitchFamily="34" charset="0"/>
                <a:cs typeface="Calibri" panose="020F0502020204030204" pitchFamily="34" charset="0"/>
              </a:rPr>
              <a:t> Te Ohuake – </a:t>
            </a:r>
            <a:r>
              <a:rPr lang="en-US" altLang="en-US" sz="2000" dirty="0">
                <a:latin typeface="Calibri" panose="020F0502020204030204" pitchFamily="34" charset="0"/>
                <a:cs typeface="Calibri" panose="020F0502020204030204" pitchFamily="34" charset="0"/>
              </a:rPr>
              <a:t>Maraea Bellamy, Robert Martin</a:t>
            </a:r>
          </a:p>
          <a:p>
            <a:pPr>
              <a:spcBef>
                <a:spcPct val="0"/>
              </a:spcBef>
              <a:defRPr/>
            </a:pPr>
            <a:r>
              <a:rPr lang="en-US" altLang="en-US" sz="2400" dirty="0">
                <a:latin typeface="Calibri" panose="020F0502020204030204" pitchFamily="34" charset="0"/>
                <a:cs typeface="Calibri" panose="020F0502020204030204" pitchFamily="34" charset="0"/>
              </a:rPr>
              <a:t>Ng</a:t>
            </a:r>
            <a:r>
              <a:rPr lang="en-GB" sz="2400" dirty="0" err="1">
                <a:solidFill>
                  <a:schemeClr val="tx1"/>
                </a:solidFill>
                <a:latin typeface="Calibri" panose="020F0502020204030204" pitchFamily="34" charset="0"/>
                <a:cs typeface="Calibri" panose="020F0502020204030204" pitchFamily="34" charset="0"/>
              </a:rPr>
              <a:t>ā</a:t>
            </a:r>
            <a:r>
              <a:rPr lang="en-US" altLang="en-US" sz="2400" dirty="0" err="1">
                <a:latin typeface="Calibri" panose="020F0502020204030204" pitchFamily="34" charset="0"/>
                <a:cs typeface="Calibri" panose="020F0502020204030204" pitchFamily="34" charset="0"/>
              </a:rPr>
              <a:t>ti</a:t>
            </a:r>
            <a:r>
              <a:rPr lang="en-US" altLang="en-US" sz="2400" dirty="0">
                <a:latin typeface="Calibri" panose="020F0502020204030204" pitchFamily="34" charset="0"/>
                <a:cs typeface="Calibri" panose="020F0502020204030204" pitchFamily="34" charset="0"/>
              </a:rPr>
              <a:t> Hauiti - </a:t>
            </a:r>
            <a:r>
              <a:rPr lang="en-US" altLang="en-US" sz="2000" dirty="0">
                <a:latin typeface="Calibri" panose="020F0502020204030204" pitchFamily="34" charset="0"/>
                <a:cs typeface="Calibri" panose="020F0502020204030204" pitchFamily="34" charset="0"/>
              </a:rPr>
              <a:t>Utiku Potaka, Peter Fraser</a:t>
            </a:r>
          </a:p>
          <a:p>
            <a:pPr>
              <a:spcBef>
                <a:spcPct val="0"/>
              </a:spcBef>
              <a:defRPr/>
            </a:pPr>
            <a:r>
              <a:rPr lang="en-US" altLang="en-US" sz="2400" dirty="0">
                <a:latin typeface="Calibri" panose="020F0502020204030204" pitchFamily="34" charset="0"/>
                <a:cs typeface="Calibri" panose="020F0502020204030204" pitchFamily="34" charset="0"/>
              </a:rPr>
              <a:t>Tumu M</a:t>
            </a:r>
            <a:r>
              <a:rPr lang="en-GB" sz="2400" dirty="0" err="1">
                <a:latin typeface="Calibri" panose="020F0502020204030204" pitchFamily="34" charset="0"/>
                <a:cs typeface="Calibri" panose="020F0502020204030204" pitchFamily="34" charset="0"/>
              </a:rPr>
              <a:t>ō</a:t>
            </a:r>
            <a:r>
              <a:rPr lang="en-US" altLang="en-US" sz="2400" dirty="0">
                <a:latin typeface="Calibri" panose="020F0502020204030204" pitchFamily="34" charset="0"/>
                <a:cs typeface="Calibri" panose="020F0502020204030204" pitchFamily="34" charset="0"/>
              </a:rPr>
              <a:t>kai – </a:t>
            </a:r>
            <a:r>
              <a:rPr lang="en-US" altLang="en-US" sz="2000" dirty="0">
                <a:latin typeface="Calibri" panose="020F0502020204030204" pitchFamily="34" charset="0"/>
                <a:cs typeface="Calibri" panose="020F0502020204030204" pitchFamily="34" charset="0"/>
              </a:rPr>
              <a:t>Vacant</a:t>
            </a:r>
            <a:endParaRPr lang="en-US" altLang="en-US" sz="2000" dirty="0">
              <a:solidFill>
                <a:schemeClr val="tx1"/>
              </a:solidFill>
              <a:latin typeface="Calibri" panose="020F0502020204030204" pitchFamily="34" charset="0"/>
              <a:cs typeface="Calibri" panose="020F0502020204030204" pitchFamily="34" charset="0"/>
            </a:endParaRPr>
          </a:p>
          <a:p>
            <a:pPr>
              <a:spcBef>
                <a:spcPct val="0"/>
              </a:spcBef>
              <a:defRPr/>
            </a:pPr>
            <a:endParaRPr lang="en-US" altLang="en-US" sz="2400" dirty="0">
              <a:latin typeface="Calibri" panose="020F0502020204030204" pitchFamily="34" charset="0"/>
              <a:cs typeface="Calibri" panose="020F0502020204030204" pitchFamily="34" charset="0"/>
            </a:endParaRPr>
          </a:p>
          <a:p>
            <a:pPr marL="0" indent="0">
              <a:spcBef>
                <a:spcPct val="0"/>
              </a:spcBef>
              <a:buFont typeface="Arial" pitchFamily="34" charset="0"/>
              <a:buNone/>
              <a:defRPr/>
            </a:pPr>
            <a:r>
              <a:rPr lang="en-US" altLang="en-US" sz="2400" b="1" dirty="0">
                <a:latin typeface="Calibri" panose="020F0502020204030204" pitchFamily="34" charset="0"/>
                <a:cs typeface="Calibri" panose="020F0502020204030204" pitchFamily="34" charset="0"/>
              </a:rPr>
              <a:t>Management Team </a:t>
            </a:r>
          </a:p>
          <a:p>
            <a:pPr>
              <a:spcBef>
                <a:spcPct val="0"/>
              </a:spcBef>
              <a:defRPr/>
            </a:pPr>
            <a:r>
              <a:rPr lang="en-US" altLang="en-US" sz="2400" dirty="0">
                <a:latin typeface="Calibri" panose="020F0502020204030204" pitchFamily="34" charset="0"/>
                <a:cs typeface="Calibri" panose="020F0502020204030204" pitchFamily="34" charset="0"/>
              </a:rPr>
              <a:t>Programme Manager – </a:t>
            </a:r>
            <a:r>
              <a:rPr lang="en-US" altLang="en-US" sz="2000" dirty="0">
                <a:latin typeface="Calibri" panose="020F0502020204030204" pitchFamily="34" charset="0"/>
                <a:cs typeface="Calibri" panose="020F0502020204030204" pitchFamily="34" charset="0"/>
              </a:rPr>
              <a:t>Lavinia Jacobsen </a:t>
            </a:r>
          </a:p>
          <a:p>
            <a:pPr>
              <a:spcBef>
                <a:spcPct val="0"/>
              </a:spcBef>
              <a:defRPr/>
            </a:pPr>
            <a:r>
              <a:rPr lang="en-US" altLang="en-US" sz="2400" dirty="0">
                <a:latin typeface="Calibri" panose="020F0502020204030204" pitchFamily="34" charset="0"/>
                <a:cs typeface="Calibri" panose="020F0502020204030204" pitchFamily="34" charset="0"/>
              </a:rPr>
              <a:t>Strategic Advisor – </a:t>
            </a:r>
            <a:r>
              <a:rPr lang="en-US" altLang="en-US" sz="2000" dirty="0">
                <a:latin typeface="Calibri" panose="020F0502020204030204" pitchFamily="34" charset="0"/>
                <a:cs typeface="Calibri" panose="020F0502020204030204" pitchFamily="34" charset="0"/>
              </a:rPr>
              <a:t>Richard Steedman</a:t>
            </a:r>
          </a:p>
          <a:p>
            <a:pPr>
              <a:spcBef>
                <a:spcPct val="0"/>
              </a:spcBef>
              <a:defRPr/>
            </a:pPr>
            <a:r>
              <a:rPr lang="en-US" altLang="en-US" sz="2400" dirty="0">
                <a:latin typeface="Calibri" panose="020F0502020204030204" pitchFamily="34" charset="0"/>
                <a:cs typeface="Calibri" panose="020F0502020204030204" pitchFamily="34" charset="0"/>
              </a:rPr>
              <a:t>Legal Advisor </a:t>
            </a:r>
            <a:r>
              <a:rPr lang="en-US" altLang="en-US" sz="2000" dirty="0">
                <a:latin typeface="Calibri" panose="020F0502020204030204" pitchFamily="34" charset="0"/>
                <a:cs typeface="Calibri" panose="020F0502020204030204" pitchFamily="34" charset="0"/>
              </a:rPr>
              <a:t>– Leo Watson </a:t>
            </a:r>
          </a:p>
          <a:p>
            <a:pPr>
              <a:spcBef>
                <a:spcPct val="0"/>
              </a:spcBef>
              <a:defRPr/>
            </a:pPr>
            <a:r>
              <a:rPr lang="en-US" altLang="en-US" sz="2200" dirty="0">
                <a:latin typeface="Calibri" panose="020F0502020204030204" pitchFamily="34" charset="0"/>
                <a:cs typeface="Calibri" panose="020F0502020204030204" pitchFamily="34" charset="0"/>
              </a:rPr>
              <a:t>Administration Services – </a:t>
            </a:r>
            <a:r>
              <a:rPr lang="en-US" altLang="en-US" sz="2000" dirty="0">
                <a:latin typeface="Calibri" panose="020F0502020204030204" pitchFamily="34" charset="0"/>
                <a:cs typeface="Calibri" panose="020F0502020204030204" pitchFamily="34" charset="0"/>
              </a:rPr>
              <a:t>Contract with Mōkai Pātea Services (MPS)</a:t>
            </a:r>
            <a:endParaRPr lang="en-NZ" sz="20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893BFDEF-63E4-4587-A74D-82C8890B1F67}"/>
              </a:ext>
            </a:extLst>
          </p:cNvPr>
          <p:cNvSpPr>
            <a:spLocks noGrp="1"/>
          </p:cNvSpPr>
          <p:nvPr>
            <p:ph type="ftr" sz="quarter" idx="11"/>
          </p:nvPr>
        </p:nvSpPr>
        <p:spPr>
          <a:xfrm>
            <a:off x="677334" y="6405757"/>
            <a:ext cx="6297612" cy="365125"/>
          </a:xfrm>
        </p:spPr>
        <p:txBody>
          <a:bodyPr/>
          <a:lstStyle/>
          <a:p>
            <a:r>
              <a:rPr lang="en-NZ"/>
              <a:t>Hui a Rohe 2022-08-14 (c) 2022 Mōkai Pātea Waitangi Claims Trust</a:t>
            </a:r>
            <a:endParaRPr lang="en-US" dirty="0"/>
          </a:p>
        </p:txBody>
      </p:sp>
      <p:pic>
        <p:nvPicPr>
          <p:cNvPr id="5" name="Picture 4" descr="Logo, company name&#10;&#10;Description automatically generated">
            <a:extLst>
              <a:ext uri="{FF2B5EF4-FFF2-40B4-BE49-F238E27FC236}">
                <a16:creationId xmlns:a16="http://schemas.microsoft.com/office/drawing/2014/main" id="{83C73BE0-BEB8-49D2-89C9-84B8CF0A2ACB}"/>
              </a:ext>
            </a:extLst>
          </p:cNvPr>
          <p:cNvPicPr>
            <a:picLocks noChangeAspect="1"/>
          </p:cNvPicPr>
          <p:nvPr/>
        </p:nvPicPr>
        <p:blipFill>
          <a:blip r:embed="rId3"/>
          <a:stretch>
            <a:fillRect/>
          </a:stretch>
        </p:blipFill>
        <p:spPr>
          <a:xfrm>
            <a:off x="0" y="87118"/>
            <a:ext cx="1252778" cy="609599"/>
          </a:xfrm>
          <a:prstGeom prst="rect">
            <a:avLst/>
          </a:prstGeom>
        </p:spPr>
      </p:pic>
      <p:sp>
        <p:nvSpPr>
          <p:cNvPr id="6" name="Slide Number Placeholder 5">
            <a:extLst>
              <a:ext uri="{FF2B5EF4-FFF2-40B4-BE49-F238E27FC236}">
                <a16:creationId xmlns:a16="http://schemas.microsoft.com/office/drawing/2014/main" id="{A081493A-3A9E-8054-962D-7E424FB8F4CD}"/>
              </a:ext>
            </a:extLst>
          </p:cNvPr>
          <p:cNvSpPr>
            <a:spLocks noGrp="1"/>
          </p:cNvSpPr>
          <p:nvPr>
            <p:ph type="sldNum" sz="quarter" idx="12"/>
          </p:nvPr>
        </p:nvSpPr>
        <p:spPr/>
        <p:txBody>
          <a:bodyPr/>
          <a:lstStyle/>
          <a:p>
            <a:pPr>
              <a:defRPr/>
            </a:pPr>
            <a:fld id="{F3F3246B-362C-43C5-B62C-4DC9141F3FCE}" type="slidenum">
              <a:rPr lang="en-US" altLang="en-US" smtClean="0"/>
              <a:pPr>
                <a:defRPr/>
              </a:pPr>
              <a:t>5</a:t>
            </a:fld>
            <a:endParaRPr lang="en-US" altLang="en-US"/>
          </a:p>
        </p:txBody>
      </p:sp>
    </p:spTree>
    <p:extLst>
      <p:ext uri="{BB962C8B-B14F-4D97-AF65-F5344CB8AC3E}">
        <p14:creationId xmlns:p14="http://schemas.microsoft.com/office/powerpoint/2010/main" val="170549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C5FFBC9-C275-448D-9638-820BDC65A51D}"/>
              </a:ext>
            </a:extLst>
          </p:cNvPr>
          <p:cNvSpPr>
            <a:spLocks noGrp="1" noChangeArrowheads="1"/>
          </p:cNvSpPr>
          <p:nvPr>
            <p:ph type="title"/>
          </p:nvPr>
        </p:nvSpPr>
        <p:spPr/>
        <p:txBody>
          <a:bodyPr/>
          <a:lstStyle/>
          <a:p>
            <a:pPr algn="ctr" eaLnBrk="1" hangingPunct="1"/>
            <a:r>
              <a:rPr lang="en-US" altLang="en-US" dirty="0">
                <a:latin typeface="Calibri" panose="020F0502020204030204" pitchFamily="34" charset="0"/>
                <a:cs typeface="Calibri" panose="020F0502020204030204" pitchFamily="34" charset="0"/>
              </a:rPr>
              <a:t>MPWCT Trusteeship</a:t>
            </a:r>
          </a:p>
        </p:txBody>
      </p:sp>
      <p:sp>
        <p:nvSpPr>
          <p:cNvPr id="28674" name="Content Placeholder 2">
            <a:extLst>
              <a:ext uri="{FF2B5EF4-FFF2-40B4-BE49-F238E27FC236}">
                <a16:creationId xmlns:a16="http://schemas.microsoft.com/office/drawing/2014/main" id="{3A9C5FC0-718F-45F2-B3BB-8B79D70EFBB8}"/>
              </a:ext>
            </a:extLst>
          </p:cNvPr>
          <p:cNvSpPr>
            <a:spLocks noGrp="1" noChangeArrowheads="1"/>
          </p:cNvSpPr>
          <p:nvPr>
            <p:ph idx="1"/>
          </p:nvPr>
        </p:nvSpPr>
        <p:spPr>
          <a:xfrm>
            <a:off x="678128" y="1336675"/>
            <a:ext cx="8596312" cy="5129213"/>
          </a:xfrm>
        </p:spPr>
        <p:txBody>
          <a:bodyPr>
            <a:noAutofit/>
          </a:bodyPr>
          <a:lstStyle/>
          <a:p>
            <a:pPr eaLnBrk="1" hangingPunct="1"/>
            <a:r>
              <a:rPr lang="en-US" altLang="en-US" sz="2400" dirty="0">
                <a:latin typeface="Calibri" panose="020F0502020204030204" pitchFamily="34" charset="0"/>
                <a:cs typeface="Calibri" panose="020F0502020204030204" pitchFamily="34" charset="0"/>
              </a:rPr>
              <a:t>Trustees confirmed in 2019</a:t>
            </a:r>
          </a:p>
          <a:p>
            <a:pPr eaLnBrk="1" hangingPunct="1"/>
            <a:r>
              <a:rPr lang="en-US" altLang="en-US" sz="2400" dirty="0">
                <a:latin typeface="Calibri" panose="020F0502020204030204" pitchFamily="34" charset="0"/>
                <a:cs typeface="Calibri" panose="020F0502020204030204" pitchFamily="34" charset="0"/>
              </a:rPr>
              <a:t>Each Trustee serves a term of 4 years</a:t>
            </a:r>
          </a:p>
          <a:p>
            <a:pPr eaLnBrk="1" hangingPunct="1"/>
            <a:r>
              <a:rPr lang="en-US" altLang="en-US" sz="2400" dirty="0">
                <a:latin typeface="Calibri" panose="020F0502020204030204" pitchFamily="34" charset="0"/>
                <a:cs typeface="Calibri" panose="020F0502020204030204" pitchFamily="34" charset="0"/>
              </a:rPr>
              <a:t>Rotation of one Trustee from each iwi made after 2 years</a:t>
            </a:r>
          </a:p>
          <a:p>
            <a:pPr eaLnBrk="1" hangingPunct="1"/>
            <a:r>
              <a:rPr lang="en-US" altLang="en-US" sz="2400" dirty="0">
                <a:latin typeface="Calibri" panose="020F0502020204030204" pitchFamily="34" charset="0"/>
                <a:cs typeface="Calibri" panose="020F0502020204030204" pitchFamily="34" charset="0"/>
              </a:rPr>
              <a:t>Existing Trustees eligible to be re-appointed</a:t>
            </a:r>
          </a:p>
          <a:p>
            <a:pPr eaLnBrk="1" hangingPunct="1"/>
            <a:r>
              <a:rPr lang="en-US" altLang="en-US" sz="2400" dirty="0">
                <a:latin typeface="Calibri" panose="020F0502020204030204" pitchFamily="34" charset="0"/>
                <a:cs typeface="Calibri" panose="020F0502020204030204" pitchFamily="34" charset="0"/>
              </a:rPr>
              <a:t>New Trustees during this term:</a:t>
            </a:r>
          </a:p>
          <a:p>
            <a:pPr lvl="1" eaLnBrk="1" hangingPunct="1"/>
            <a:r>
              <a:rPr lang="en-US" altLang="en-US" sz="2400" dirty="0">
                <a:latin typeface="Calibri" panose="020F0502020204030204" pitchFamily="34" charset="0"/>
                <a:cs typeface="Calibri" panose="020F0502020204030204" pitchFamily="34" charset="0"/>
              </a:rPr>
              <a:t>Robert Martin</a:t>
            </a:r>
          </a:p>
          <a:p>
            <a:pPr lvl="1" eaLnBrk="1" hangingPunct="1"/>
            <a:r>
              <a:rPr lang="en-US" altLang="en-US" sz="2400" dirty="0">
                <a:latin typeface="Calibri" panose="020F0502020204030204" pitchFamily="34" charset="0"/>
                <a:cs typeface="Calibri" panose="020F0502020204030204" pitchFamily="34" charset="0"/>
              </a:rPr>
              <a:t>Hare </a:t>
            </a:r>
            <a:r>
              <a:rPr lang="en-US" altLang="en-US" sz="2400" dirty="0" err="1">
                <a:latin typeface="Calibri" panose="020F0502020204030204" pitchFamily="34" charset="0"/>
                <a:cs typeface="Calibri" panose="020F0502020204030204" pitchFamily="34" charset="0"/>
              </a:rPr>
              <a:t>Benevides</a:t>
            </a:r>
            <a:endParaRPr lang="en-US" altLang="en-US" sz="2400" dirty="0">
              <a:latin typeface="Calibri" panose="020F0502020204030204" pitchFamily="34" charset="0"/>
              <a:cs typeface="Calibri" panose="020F0502020204030204" pitchFamily="34" charset="0"/>
            </a:endParaRPr>
          </a:p>
          <a:p>
            <a:pPr lvl="1" eaLnBrk="1" hangingPunct="1"/>
            <a:r>
              <a:rPr lang="en-US" altLang="en-US" sz="2400" dirty="0">
                <a:latin typeface="Calibri" panose="020F0502020204030204" pitchFamily="34" charset="0"/>
                <a:cs typeface="Calibri" panose="020F0502020204030204" pitchFamily="34" charset="0"/>
              </a:rPr>
              <a:t>Peter Fraser</a:t>
            </a:r>
          </a:p>
          <a:p>
            <a:pPr marL="42863" indent="0" eaLnBrk="1" hangingPunct="1">
              <a:buNone/>
            </a:pPr>
            <a:endParaRPr lang="en-US" altLang="en-US" sz="2600" dirty="0">
              <a:latin typeface="Calibri" panose="020F0502020204030204" pitchFamily="34" charset="0"/>
              <a:cs typeface="Calibri" panose="020F0502020204030204" pitchFamily="34" charset="0"/>
            </a:endParaRPr>
          </a:p>
          <a:p>
            <a:pPr marL="42863" indent="0" eaLnBrk="1" hangingPunct="1">
              <a:buNone/>
            </a:pPr>
            <a:r>
              <a:rPr lang="en-US" altLang="en-US" sz="2600" b="1" dirty="0">
                <a:latin typeface="Calibri" panose="020F0502020204030204" pitchFamily="34" charset="0"/>
                <a:cs typeface="Calibri" panose="020F0502020204030204" pitchFamily="34" charset="0"/>
              </a:rPr>
              <a:t>NOTE:</a:t>
            </a:r>
            <a:r>
              <a:rPr lang="en-US" altLang="en-US" sz="2600" dirty="0">
                <a:latin typeface="Calibri" panose="020F0502020204030204" pitchFamily="34" charset="0"/>
                <a:cs typeface="Calibri" panose="020F0502020204030204" pitchFamily="34" charset="0"/>
              </a:rPr>
              <a:t> 2023 Phase II R</a:t>
            </a:r>
            <a:r>
              <a:rPr lang="mi-NZ" altLang="en-US" sz="2600" dirty="0">
                <a:latin typeface="Calibri" panose="020F0502020204030204" pitchFamily="34" charset="0"/>
                <a:cs typeface="Calibri" panose="020F0502020204030204" pitchFamily="34" charset="0"/>
              </a:rPr>
              <a:t>ūnanga delegate elections for hapū seats</a:t>
            </a:r>
            <a:endParaRPr lang="en-US" altLang="en-US" sz="2600" dirty="0">
              <a:latin typeface="Calibri" panose="020F0502020204030204" pitchFamily="34" charset="0"/>
              <a:cs typeface="Calibri" panose="020F0502020204030204" pitchFamily="34" charset="0"/>
            </a:endParaRPr>
          </a:p>
          <a:p>
            <a:pPr lvl="1" eaLnBrk="1" hangingPunct="1"/>
            <a:endParaRPr lang="en-US" altLang="en-US" sz="24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9358878-32A7-4926-B048-C32A7B3BB65E}"/>
              </a:ext>
            </a:extLst>
          </p:cNvPr>
          <p:cNvSpPr>
            <a:spLocks noGrp="1"/>
          </p:cNvSpPr>
          <p:nvPr>
            <p:ph type="ftr" sz="quarter" idx="11"/>
          </p:nvPr>
        </p:nvSpPr>
        <p:spPr/>
        <p:txBody>
          <a:bodyPr/>
          <a:lstStyle/>
          <a:p>
            <a:pPr>
              <a:defRPr/>
            </a:pPr>
            <a:r>
              <a:rPr lang="en-NZ"/>
              <a:t>Hui a Rohe 2022-08-14 (c) 2022 Mōkai Pātea Waitangi Claims Trust</a:t>
            </a:r>
            <a:endParaRPr lang="en-US" dirty="0"/>
          </a:p>
        </p:txBody>
      </p:sp>
      <p:pic>
        <p:nvPicPr>
          <p:cNvPr id="5" name="Picture 4" descr="Logo, company name&#10;&#10;Description automatically generated">
            <a:extLst>
              <a:ext uri="{FF2B5EF4-FFF2-40B4-BE49-F238E27FC236}">
                <a16:creationId xmlns:a16="http://schemas.microsoft.com/office/drawing/2014/main" id="{0D3A47CB-F8E3-49D7-A1AF-B08619A9FB36}"/>
              </a:ext>
            </a:extLst>
          </p:cNvPr>
          <p:cNvPicPr>
            <a:picLocks noChangeAspect="1"/>
          </p:cNvPicPr>
          <p:nvPr/>
        </p:nvPicPr>
        <p:blipFill>
          <a:blip r:embed="rId3"/>
          <a:stretch>
            <a:fillRect/>
          </a:stretch>
        </p:blipFill>
        <p:spPr>
          <a:xfrm>
            <a:off x="2" y="0"/>
            <a:ext cx="1252778" cy="609599"/>
          </a:xfrm>
          <a:prstGeom prst="rect">
            <a:avLst/>
          </a:prstGeom>
        </p:spPr>
      </p:pic>
      <p:sp>
        <p:nvSpPr>
          <p:cNvPr id="2" name="Slide Number Placeholder 1">
            <a:extLst>
              <a:ext uri="{FF2B5EF4-FFF2-40B4-BE49-F238E27FC236}">
                <a16:creationId xmlns:a16="http://schemas.microsoft.com/office/drawing/2014/main" id="{E426482D-337A-C8A5-9ECB-90437914EFB2}"/>
              </a:ext>
            </a:extLst>
          </p:cNvPr>
          <p:cNvSpPr>
            <a:spLocks noGrp="1"/>
          </p:cNvSpPr>
          <p:nvPr>
            <p:ph type="sldNum" sz="quarter" idx="12"/>
          </p:nvPr>
        </p:nvSpPr>
        <p:spPr/>
        <p:txBody>
          <a:bodyPr/>
          <a:lstStyle/>
          <a:p>
            <a:pPr>
              <a:defRPr/>
            </a:pPr>
            <a:fld id="{F3F3246B-362C-43C5-B62C-4DC9141F3FCE}" type="slidenum">
              <a:rPr lang="en-US" altLang="en-US" smtClean="0"/>
              <a:pPr>
                <a:defRPr/>
              </a:pPr>
              <a:t>6</a:t>
            </a:fld>
            <a:endParaRPr lang="en-US" altLang="en-US"/>
          </a:p>
        </p:txBody>
      </p:sp>
    </p:spTree>
    <p:extLst>
      <p:ext uri="{BB962C8B-B14F-4D97-AF65-F5344CB8AC3E}">
        <p14:creationId xmlns:p14="http://schemas.microsoft.com/office/powerpoint/2010/main" val="95618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063B56B-AAE8-496D-904D-BB916D1AEDE8}"/>
              </a:ext>
            </a:extLst>
          </p:cNvPr>
          <p:cNvSpPr>
            <a:spLocks noGrp="1"/>
          </p:cNvSpPr>
          <p:nvPr>
            <p:ph type="title"/>
          </p:nvPr>
        </p:nvSpPr>
        <p:spPr>
          <a:xfrm>
            <a:off x="1285024" y="646112"/>
            <a:ext cx="8229600" cy="725487"/>
          </a:xfrm>
        </p:spPr>
        <p:txBody>
          <a:bodyPr/>
          <a:lstStyle/>
          <a:p>
            <a:r>
              <a:rPr lang="en-US" altLang="en-US" sz="4000" dirty="0"/>
              <a:t>Waitangi Tribunal claims update</a:t>
            </a:r>
          </a:p>
        </p:txBody>
      </p:sp>
      <p:sp>
        <p:nvSpPr>
          <p:cNvPr id="32771" name="Content Placeholder 2">
            <a:extLst>
              <a:ext uri="{FF2B5EF4-FFF2-40B4-BE49-F238E27FC236}">
                <a16:creationId xmlns:a16="http://schemas.microsoft.com/office/drawing/2014/main" id="{5868DFDD-C649-4DD5-8FF1-42BCD54489CF}"/>
              </a:ext>
            </a:extLst>
          </p:cNvPr>
          <p:cNvSpPr>
            <a:spLocks noGrp="1"/>
          </p:cNvSpPr>
          <p:nvPr>
            <p:ph idx="1"/>
          </p:nvPr>
        </p:nvSpPr>
        <p:spPr>
          <a:xfrm>
            <a:off x="1320584" y="1712911"/>
            <a:ext cx="8229600" cy="4916488"/>
          </a:xfrm>
        </p:spPr>
        <p:txBody>
          <a:bodyPr>
            <a:normAutofit/>
          </a:bodyPr>
          <a:lstStyle/>
          <a:p>
            <a:pPr>
              <a:lnSpc>
                <a:spcPct val="150000"/>
              </a:lnSpc>
              <a:spcBef>
                <a:spcPct val="0"/>
              </a:spcBef>
              <a:buFont typeface="Wingdings" panose="05000000000000000000" pitchFamily="2" charset="2"/>
              <a:buChar char="Ø"/>
            </a:pPr>
            <a:r>
              <a:rPr lang="en-US" altLang="en-US" sz="2400" dirty="0"/>
              <a:t>Hearing's process concluded October 2021</a:t>
            </a:r>
          </a:p>
          <a:p>
            <a:pPr lvl="1">
              <a:lnSpc>
                <a:spcPct val="150000"/>
              </a:lnSpc>
              <a:spcBef>
                <a:spcPct val="0"/>
              </a:spcBef>
              <a:buFont typeface="Wingdings" panose="05000000000000000000" pitchFamily="2" charset="2"/>
              <a:buChar char="Ø"/>
            </a:pPr>
            <a:r>
              <a:rPr lang="en-US" altLang="en-US" sz="2200" dirty="0"/>
              <a:t>No decision yet on </a:t>
            </a:r>
            <a:r>
              <a:rPr kumimoji="0" lang="en-NZ" altLang="en-US" sz="2400" b="0" u="none" strike="noStrike" cap="none" normalizeH="0" baseline="0" dirty="0">
                <a:ln>
                  <a:noFill/>
                </a:ln>
                <a:solidFill>
                  <a:schemeClr val="tx1">
                    <a:lumMod val="75000"/>
                    <a:lumOff val="25000"/>
                  </a:schemeClr>
                </a:solidFill>
                <a:effectLst/>
                <a:latin typeface="+mn-lt"/>
              </a:rPr>
              <a:t>Gwavas/Kaweka</a:t>
            </a:r>
            <a:r>
              <a:rPr lang="en-NZ" altLang="en-US" sz="2400" dirty="0">
                <a:solidFill>
                  <a:schemeClr val="tx1">
                    <a:lumMod val="75000"/>
                    <a:lumOff val="25000"/>
                  </a:schemeClr>
                </a:solidFill>
                <a:ea typeface="ＭＳ 明朝" panose="02020609040205080304" pitchFamily="49" charset="-128"/>
              </a:rPr>
              <a:t> </a:t>
            </a:r>
            <a:endParaRPr lang="en-US" altLang="en-US" sz="2200" dirty="0">
              <a:solidFill>
                <a:schemeClr val="tx1">
                  <a:lumMod val="75000"/>
                  <a:lumOff val="25000"/>
                </a:schemeClr>
              </a:solidFill>
            </a:endParaRPr>
          </a:p>
          <a:p>
            <a:pPr>
              <a:lnSpc>
                <a:spcPct val="150000"/>
              </a:lnSpc>
              <a:spcBef>
                <a:spcPct val="0"/>
              </a:spcBef>
              <a:buFont typeface="Wingdings" panose="05000000000000000000" pitchFamily="2" charset="2"/>
              <a:buChar char="Ø"/>
            </a:pPr>
            <a:r>
              <a:rPr lang="en-US" altLang="en-US" sz="2400" dirty="0"/>
              <a:t>Tribunal write their report</a:t>
            </a:r>
          </a:p>
          <a:p>
            <a:pPr lvl="1">
              <a:lnSpc>
                <a:spcPct val="150000"/>
              </a:lnSpc>
              <a:spcBef>
                <a:spcPct val="0"/>
              </a:spcBef>
              <a:buFont typeface="Wingdings" panose="05000000000000000000" pitchFamily="2" charset="2"/>
              <a:buChar char="Ø"/>
            </a:pPr>
            <a:r>
              <a:rPr lang="en-US" altLang="en-US" sz="2400" dirty="0"/>
              <a:t>Tribunal </a:t>
            </a:r>
            <a:r>
              <a:rPr lang="en-US" altLang="en-US" sz="2400" b="1" dirty="0"/>
              <a:t>may</a:t>
            </a:r>
            <a:r>
              <a:rPr lang="en-US" altLang="en-US" sz="2400" dirty="0"/>
              <a:t> release an early Landlocked Lands report in the next few months</a:t>
            </a:r>
          </a:p>
          <a:p>
            <a:pPr>
              <a:lnSpc>
                <a:spcPct val="150000"/>
              </a:lnSpc>
              <a:spcBef>
                <a:spcPct val="0"/>
              </a:spcBef>
              <a:buFont typeface="Wingdings" panose="05000000000000000000" pitchFamily="2" charset="2"/>
              <a:buChar char="Ø"/>
            </a:pPr>
            <a:endParaRPr lang="en-US" altLang="en-US" sz="2400" dirty="0"/>
          </a:p>
        </p:txBody>
      </p:sp>
      <p:sp>
        <p:nvSpPr>
          <p:cNvPr id="2" name="Footer Placeholder 1">
            <a:extLst>
              <a:ext uri="{FF2B5EF4-FFF2-40B4-BE49-F238E27FC236}">
                <a16:creationId xmlns:a16="http://schemas.microsoft.com/office/drawing/2014/main" id="{F83198FF-3146-4910-8C7F-2F07851C13E7}"/>
              </a:ext>
            </a:extLst>
          </p:cNvPr>
          <p:cNvSpPr>
            <a:spLocks noGrp="1"/>
          </p:cNvSpPr>
          <p:nvPr>
            <p:ph type="ftr" sz="quarter" idx="11"/>
          </p:nvPr>
        </p:nvSpPr>
        <p:spPr>
          <a:xfrm>
            <a:off x="609600" y="6283326"/>
            <a:ext cx="5054600" cy="365125"/>
          </a:xfrm>
        </p:spPr>
        <p:txBody>
          <a:bodyPr/>
          <a:lstStyle/>
          <a:p>
            <a:pPr>
              <a:defRPr/>
            </a:pPr>
            <a:r>
              <a:rPr lang="en-US"/>
              <a:t>Hui a Rohe 2022-08-14 (c) 2022 Mōkai Pātea Waitangi Claims Trust</a:t>
            </a:r>
            <a:endParaRPr lang="en-US" dirty="0"/>
          </a:p>
        </p:txBody>
      </p:sp>
      <p:sp>
        <p:nvSpPr>
          <p:cNvPr id="3" name="Slide Number Placeholder 2">
            <a:extLst>
              <a:ext uri="{FF2B5EF4-FFF2-40B4-BE49-F238E27FC236}">
                <a16:creationId xmlns:a16="http://schemas.microsoft.com/office/drawing/2014/main" id="{EBEF0757-F3D9-438B-B4E6-1477BB132623}"/>
              </a:ext>
            </a:extLst>
          </p:cNvPr>
          <p:cNvSpPr>
            <a:spLocks noGrp="1"/>
          </p:cNvSpPr>
          <p:nvPr>
            <p:ph type="sldNum" sz="quarter" idx="12"/>
          </p:nvPr>
        </p:nvSpPr>
        <p:spPr/>
        <p:txBody>
          <a:bodyPr/>
          <a:lstStyle/>
          <a:p>
            <a:pPr>
              <a:defRPr/>
            </a:pPr>
            <a:fld id="{DF962F37-EC1E-4D11-8086-A36FB2B0205C}" type="slidenum">
              <a:rPr lang="en-US" altLang="en-US" smtClean="0"/>
              <a:pPr>
                <a:defRPr/>
              </a:pPr>
              <a:t>7</a:t>
            </a:fld>
            <a:endParaRPr lang="en-US" altLang="en-US"/>
          </a:p>
        </p:txBody>
      </p:sp>
      <p:pic>
        <p:nvPicPr>
          <p:cNvPr id="6" name="Picture 5" descr="Logo, company name&#10;&#10;Description automatically generated">
            <a:extLst>
              <a:ext uri="{FF2B5EF4-FFF2-40B4-BE49-F238E27FC236}">
                <a16:creationId xmlns:a16="http://schemas.microsoft.com/office/drawing/2014/main" id="{C9F8161B-4B6B-4B4A-B10E-2B93A42AD92D}"/>
              </a:ext>
            </a:extLst>
          </p:cNvPr>
          <p:cNvPicPr>
            <a:picLocks noChangeAspect="1"/>
          </p:cNvPicPr>
          <p:nvPr/>
        </p:nvPicPr>
        <p:blipFill>
          <a:blip r:embed="rId2"/>
          <a:stretch>
            <a:fillRect/>
          </a:stretch>
        </p:blipFill>
        <p:spPr>
          <a:xfrm>
            <a:off x="381000" y="304800"/>
            <a:ext cx="939584" cy="4571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EE8124-EF65-44B3-AECA-EDED59272EC2}"/>
              </a:ext>
            </a:extLst>
          </p:cNvPr>
          <p:cNvGrpSpPr/>
          <p:nvPr/>
        </p:nvGrpSpPr>
        <p:grpSpPr>
          <a:xfrm>
            <a:off x="865169" y="1027112"/>
            <a:ext cx="9192771" cy="4803775"/>
            <a:chOff x="2308226" y="1063625"/>
            <a:chExt cx="8027545" cy="4211596"/>
          </a:xfrm>
        </p:grpSpPr>
        <p:sp>
          <p:nvSpPr>
            <p:cNvPr id="59" name="Freeform 58">
              <a:extLst>
                <a:ext uri="{FF2B5EF4-FFF2-40B4-BE49-F238E27FC236}">
                  <a16:creationId xmlns:a16="http://schemas.microsoft.com/office/drawing/2014/main" id="{C3D2AEAD-45F2-4695-9F49-B19C2A19CBF8}"/>
                </a:ext>
              </a:extLst>
            </p:cNvPr>
            <p:cNvSpPr/>
            <p:nvPr/>
          </p:nvSpPr>
          <p:spPr>
            <a:xfrm>
              <a:off x="2936876" y="2028825"/>
              <a:ext cx="6423025" cy="2597150"/>
            </a:xfrm>
            <a:custGeom>
              <a:avLst/>
              <a:gdLst>
                <a:gd name="connsiteX0" fmla="*/ 1944119 w 17121314"/>
                <a:gd name="connsiteY0" fmla="*/ 6557272 h 6923032"/>
                <a:gd name="connsiteX1" fmla="*/ 14928599 w 17121314"/>
                <a:gd name="connsiteY1" fmla="*/ 6557272 h 6923032"/>
                <a:gd name="connsiteX2" fmla="*/ 14928599 w 17121314"/>
                <a:gd name="connsiteY2" fmla="*/ 6923032 h 6923032"/>
                <a:gd name="connsiteX3" fmla="*/ 1944119 w 17121314"/>
                <a:gd name="connsiteY3" fmla="*/ 6923032 h 6923032"/>
                <a:gd name="connsiteX4" fmla="*/ 794000 w 17121314"/>
                <a:gd name="connsiteY4" fmla="*/ 0 h 6923032"/>
                <a:gd name="connsiteX5" fmla="*/ 15332959 w 17121314"/>
                <a:gd name="connsiteY5" fmla="*/ 0 h 6923032"/>
                <a:gd name="connsiteX6" fmla="*/ 15332959 w 17121314"/>
                <a:gd name="connsiteY6" fmla="*/ 330 h 6923032"/>
                <a:gd name="connsiteX7" fmla="*/ 15442083 w 17121314"/>
                <a:gd name="connsiteY7" fmla="*/ 3634 h 6923032"/>
                <a:gd name="connsiteX8" fmla="*/ 16879835 w 17121314"/>
                <a:gd name="connsiteY8" fmla="*/ 896431 h 6923032"/>
                <a:gd name="connsiteX9" fmla="*/ 16883045 w 17121314"/>
                <a:gd name="connsiteY9" fmla="*/ 2692091 h 6923032"/>
                <a:gd name="connsiteX10" fmla="*/ 15448511 w 17121314"/>
                <a:gd name="connsiteY10" fmla="*/ 3590042 h 6923032"/>
                <a:gd name="connsiteX11" fmla="*/ 15361463 w 17121314"/>
                <a:gd name="connsiteY11" fmla="*/ 3592991 h 6923032"/>
                <a:gd name="connsiteX12" fmla="*/ 15361463 w 17121314"/>
                <a:gd name="connsiteY12" fmla="*/ 3594097 h 6923032"/>
                <a:gd name="connsiteX13" fmla="*/ 15328811 w 17121314"/>
                <a:gd name="connsiteY13" fmla="*/ 3594097 h 6923032"/>
                <a:gd name="connsiteX14" fmla="*/ 15328797 w 17121314"/>
                <a:gd name="connsiteY14" fmla="*/ 3594098 h 6923032"/>
                <a:gd name="connsiteX15" fmla="*/ 15328797 w 17121314"/>
                <a:gd name="connsiteY15" fmla="*/ 3594097 h 6923032"/>
                <a:gd name="connsiteX16" fmla="*/ 1861285 w 17121314"/>
                <a:gd name="connsiteY16" fmla="*/ 3594097 h 6923032"/>
                <a:gd name="connsiteX17" fmla="*/ 1673544 w 17121314"/>
                <a:gd name="connsiteY17" fmla="*/ 3603608 h 6923032"/>
                <a:gd name="connsiteX18" fmla="*/ 571649 w 17121314"/>
                <a:gd name="connsiteY18" fmla="*/ 4320878 h 6923032"/>
                <a:gd name="connsiteX19" fmla="*/ 559719 w 17121314"/>
                <a:gd name="connsiteY19" fmla="*/ 5809956 h 6923032"/>
                <a:gd name="connsiteX20" fmla="*/ 1847347 w 17121314"/>
                <a:gd name="connsiteY20" fmla="*/ 6557960 h 6923032"/>
                <a:gd name="connsiteX21" fmla="*/ 1847349 w 17121314"/>
                <a:gd name="connsiteY21" fmla="*/ 6923032 h 6923032"/>
                <a:gd name="connsiteX22" fmla="*/ 242587 w 17121314"/>
                <a:gd name="connsiteY22" fmla="*/ 5990801 h 6923032"/>
                <a:gd name="connsiteX23" fmla="*/ 257454 w 17121314"/>
                <a:gd name="connsiteY23" fmla="*/ 4134975 h 6923032"/>
                <a:gd name="connsiteX24" fmla="*/ 1753139 w 17121314"/>
                <a:gd name="connsiteY24" fmla="*/ 3230728 h 6923032"/>
                <a:gd name="connsiteX25" fmla="*/ 1828344 w 17121314"/>
                <a:gd name="connsiteY25" fmla="*/ 3229420 h 6923032"/>
                <a:gd name="connsiteX26" fmla="*/ 1828344 w 17121314"/>
                <a:gd name="connsiteY26" fmla="*/ 3228337 h 6923032"/>
                <a:gd name="connsiteX27" fmla="*/ 15328617 w 17121314"/>
                <a:gd name="connsiteY27" fmla="*/ 3228337 h 6923032"/>
                <a:gd name="connsiteX28" fmla="*/ 15328615 w 17121314"/>
                <a:gd name="connsiteY28" fmla="*/ 3225120 h 6923032"/>
                <a:gd name="connsiteX29" fmla="*/ 16563251 w 17121314"/>
                <a:gd name="connsiteY29" fmla="*/ 2508037 h 6923032"/>
                <a:gd name="connsiteX30" fmla="*/ 16560703 w 17121314"/>
                <a:gd name="connsiteY30" fmla="*/ 1081630 h 6923032"/>
                <a:gd name="connsiteX31" fmla="*/ 15323493 w 17121314"/>
                <a:gd name="connsiteY31" fmla="*/ 368985 h 6923032"/>
                <a:gd name="connsiteX32" fmla="*/ 15323483 w 17121314"/>
                <a:gd name="connsiteY32" fmla="*/ 365760 h 6923032"/>
                <a:gd name="connsiteX33" fmla="*/ 794000 w 17121314"/>
                <a:gd name="connsiteY33" fmla="*/ 365760 h 692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21314" h="6923032">
                  <a:moveTo>
                    <a:pt x="1944119" y="6557272"/>
                  </a:moveTo>
                  <a:lnTo>
                    <a:pt x="14928599" y="6557272"/>
                  </a:lnTo>
                  <a:lnTo>
                    <a:pt x="14928599" y="6923032"/>
                  </a:lnTo>
                  <a:lnTo>
                    <a:pt x="1944119" y="6923032"/>
                  </a:lnTo>
                  <a:close/>
                  <a:moveTo>
                    <a:pt x="794000" y="0"/>
                  </a:moveTo>
                  <a:lnTo>
                    <a:pt x="15332959" y="0"/>
                  </a:lnTo>
                  <a:lnTo>
                    <a:pt x="15332959" y="330"/>
                  </a:lnTo>
                  <a:lnTo>
                    <a:pt x="15442083" y="3634"/>
                  </a:lnTo>
                  <a:cubicBezTo>
                    <a:pt x="16037377" y="41591"/>
                    <a:pt x="16578269" y="374668"/>
                    <a:pt x="16879835" y="896431"/>
                  </a:cubicBezTo>
                  <a:cubicBezTo>
                    <a:pt x="17200657" y="1451512"/>
                    <a:pt x="17201881" y="2135861"/>
                    <a:pt x="16883045" y="2692091"/>
                  </a:cubicBezTo>
                  <a:cubicBezTo>
                    <a:pt x="16583349" y="3214927"/>
                    <a:pt x="16043661" y="3549942"/>
                    <a:pt x="15448511" y="3590042"/>
                  </a:cubicBezTo>
                  <a:lnTo>
                    <a:pt x="15361463" y="3592991"/>
                  </a:lnTo>
                  <a:lnTo>
                    <a:pt x="15361463" y="3594097"/>
                  </a:lnTo>
                  <a:lnTo>
                    <a:pt x="15328811" y="3594097"/>
                  </a:lnTo>
                  <a:lnTo>
                    <a:pt x="15328797" y="3594098"/>
                  </a:lnTo>
                  <a:lnTo>
                    <a:pt x="15328797" y="3594097"/>
                  </a:lnTo>
                  <a:lnTo>
                    <a:pt x="1861285" y="3594097"/>
                  </a:lnTo>
                  <a:lnTo>
                    <a:pt x="1673544" y="3603608"/>
                  </a:lnTo>
                  <a:cubicBezTo>
                    <a:pt x="1218281" y="3657294"/>
                    <a:pt x="808869" y="3919955"/>
                    <a:pt x="571649" y="4320878"/>
                  </a:cubicBezTo>
                  <a:cubicBezTo>
                    <a:pt x="300542" y="4779076"/>
                    <a:pt x="295988" y="5347473"/>
                    <a:pt x="559719" y="5809956"/>
                  </a:cubicBezTo>
                  <a:cubicBezTo>
                    <a:pt x="823451" y="6272439"/>
                    <a:pt x="1314953" y="6557960"/>
                    <a:pt x="1847347" y="6557960"/>
                  </a:cubicBezTo>
                  <a:lnTo>
                    <a:pt x="1847349" y="6923032"/>
                  </a:lnTo>
                  <a:cubicBezTo>
                    <a:pt x="1183829" y="6923032"/>
                    <a:pt x="571274" y="6567189"/>
                    <a:pt x="242587" y="5990801"/>
                  </a:cubicBezTo>
                  <a:cubicBezTo>
                    <a:pt x="-86099" y="5414412"/>
                    <a:pt x="-80424" y="4706024"/>
                    <a:pt x="257454" y="4134975"/>
                  </a:cubicBezTo>
                  <a:cubicBezTo>
                    <a:pt x="574215" y="3599617"/>
                    <a:pt x="1137333" y="3262070"/>
                    <a:pt x="1753139" y="3230728"/>
                  </a:cubicBezTo>
                  <a:lnTo>
                    <a:pt x="1828344" y="3229420"/>
                  </a:lnTo>
                  <a:lnTo>
                    <a:pt x="1828344" y="3228337"/>
                  </a:lnTo>
                  <a:lnTo>
                    <a:pt x="15328617" y="3228337"/>
                  </a:lnTo>
                  <a:lnTo>
                    <a:pt x="15328615" y="3225120"/>
                  </a:lnTo>
                  <a:cubicBezTo>
                    <a:pt x="15838515" y="3224864"/>
                    <a:pt x="16309389" y="2951379"/>
                    <a:pt x="16563251" y="2508037"/>
                  </a:cubicBezTo>
                  <a:cubicBezTo>
                    <a:pt x="16816275" y="2066158"/>
                    <a:pt x="16815305" y="1522598"/>
                    <a:pt x="16560703" y="1081630"/>
                  </a:cubicBezTo>
                  <a:cubicBezTo>
                    <a:pt x="16305255" y="639197"/>
                    <a:pt x="15833399" y="367403"/>
                    <a:pt x="15323493" y="368985"/>
                  </a:cubicBezTo>
                  <a:lnTo>
                    <a:pt x="15323483" y="365760"/>
                  </a:lnTo>
                  <a:lnTo>
                    <a:pt x="794000" y="36576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34" name="Arc 33">
              <a:extLst>
                <a:ext uri="{FF2B5EF4-FFF2-40B4-BE49-F238E27FC236}">
                  <a16:creationId xmlns:a16="http://schemas.microsoft.com/office/drawing/2014/main" id="{5AB50923-3BAE-4F8F-B884-C30E1E6DC396}"/>
                </a:ext>
              </a:extLst>
            </p:cNvPr>
            <p:cNvSpPr/>
            <p:nvPr/>
          </p:nvSpPr>
          <p:spPr>
            <a:xfrm rot="1947355">
              <a:off x="8329613" y="2028826"/>
              <a:ext cx="1344612" cy="1344613"/>
            </a:xfrm>
            <a:prstGeom prst="arc">
              <a:avLst>
                <a:gd name="adj1" fmla="val 16200000"/>
                <a:gd name="adj2" fmla="val 1456189"/>
              </a:avLst>
            </a:prstGeom>
            <a:ln w="127000" cap="sq">
              <a:solidFill>
                <a:schemeClr val="accent6">
                  <a:lumMod val="50000"/>
                </a:schemeClr>
              </a:solidFill>
              <a:prstDash val="sysDot"/>
              <a:miter lim="800000"/>
              <a:tailEnd type="triangle"/>
            </a:ln>
          </p:spPr>
          <p:style>
            <a:lnRef idx="1">
              <a:schemeClr val="accent1"/>
            </a:lnRef>
            <a:fillRef idx="0">
              <a:schemeClr val="accent1"/>
            </a:fillRef>
            <a:effectRef idx="0">
              <a:schemeClr val="accent1"/>
            </a:effectRef>
            <a:fontRef idx="minor">
              <a:schemeClr val="tx1"/>
            </a:fontRef>
          </p:style>
          <p:txBody>
            <a:bodyPr anchor="ctr"/>
            <a:lstStyle/>
            <a:p>
              <a:pPr algn="ctr" defTabSz="685846" eaLnBrk="1" fontAlgn="auto" hangingPunct="1">
                <a:spcBef>
                  <a:spcPts val="0"/>
                </a:spcBef>
                <a:spcAft>
                  <a:spcPts val="0"/>
                </a:spcAft>
                <a:defRPr/>
              </a:pPr>
              <a:endParaRPr lang="en-US" sz="1350" dirty="0">
                <a:solidFill>
                  <a:srgbClr val="000000"/>
                </a:solidFill>
                <a:latin typeface="Fira Sans Light" panose="020B0403050000020004" pitchFamily="34" charset="0"/>
              </a:endParaRPr>
            </a:p>
          </p:txBody>
        </p:sp>
        <p:sp>
          <p:nvSpPr>
            <p:cNvPr id="35" name="Arc 34">
              <a:extLst>
                <a:ext uri="{FF2B5EF4-FFF2-40B4-BE49-F238E27FC236}">
                  <a16:creationId xmlns:a16="http://schemas.microsoft.com/office/drawing/2014/main" id="{350EB062-B54C-4AE5-A62F-9764EA31CA64}"/>
                </a:ext>
              </a:extLst>
            </p:cNvPr>
            <p:cNvSpPr/>
            <p:nvPr/>
          </p:nvSpPr>
          <p:spPr>
            <a:xfrm rot="12517612">
              <a:off x="2647951" y="3300413"/>
              <a:ext cx="1344613" cy="1344612"/>
            </a:xfrm>
            <a:prstGeom prst="arc">
              <a:avLst>
                <a:gd name="adj1" fmla="val 16200000"/>
                <a:gd name="adj2" fmla="val 1456189"/>
              </a:avLst>
            </a:prstGeom>
            <a:ln w="127000" cap="sq">
              <a:solidFill>
                <a:schemeClr val="accent6">
                  <a:lumMod val="50000"/>
                </a:schemeClr>
              </a:solidFill>
              <a:prstDash val="sysDot"/>
              <a:miter lim="800000"/>
              <a:headEnd type="triangle"/>
            </a:ln>
          </p:spPr>
          <p:style>
            <a:lnRef idx="1">
              <a:schemeClr val="accent1"/>
            </a:lnRef>
            <a:fillRef idx="0">
              <a:schemeClr val="accent1"/>
            </a:fillRef>
            <a:effectRef idx="0">
              <a:schemeClr val="accent1"/>
            </a:effectRef>
            <a:fontRef idx="minor">
              <a:schemeClr val="tx1"/>
            </a:fontRef>
          </p:style>
          <p:txBody>
            <a:bodyPr anchor="ctr"/>
            <a:lstStyle/>
            <a:p>
              <a:pPr algn="ctr" defTabSz="685846" eaLnBrk="1" fontAlgn="auto" hangingPunct="1">
                <a:spcBef>
                  <a:spcPts val="0"/>
                </a:spcBef>
                <a:spcAft>
                  <a:spcPts val="0"/>
                </a:spcAft>
                <a:defRPr/>
              </a:pPr>
              <a:endParaRPr lang="en-US" sz="1350" dirty="0">
                <a:solidFill>
                  <a:srgbClr val="000000"/>
                </a:solidFill>
                <a:latin typeface="Fira Sans Light" panose="020B0403050000020004" pitchFamily="34" charset="0"/>
              </a:endParaRPr>
            </a:p>
          </p:txBody>
        </p:sp>
        <p:sp>
          <p:nvSpPr>
            <p:cNvPr id="56" name="Triangle 55">
              <a:extLst>
                <a:ext uri="{FF2B5EF4-FFF2-40B4-BE49-F238E27FC236}">
                  <a16:creationId xmlns:a16="http://schemas.microsoft.com/office/drawing/2014/main" id="{69C4944C-6436-46C8-9C46-88016D0EDBAE}"/>
                </a:ext>
              </a:extLst>
            </p:cNvPr>
            <p:cNvSpPr/>
            <p:nvPr/>
          </p:nvSpPr>
          <p:spPr>
            <a:xfrm>
              <a:off x="5054504" y="3369843"/>
              <a:ext cx="224530" cy="14344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57" name="Triangle 56">
              <a:extLst>
                <a:ext uri="{FF2B5EF4-FFF2-40B4-BE49-F238E27FC236}">
                  <a16:creationId xmlns:a16="http://schemas.microsoft.com/office/drawing/2014/main" id="{A84D641D-BB70-4235-A2CE-65EAE5B747DF}"/>
                </a:ext>
              </a:extLst>
            </p:cNvPr>
            <p:cNvSpPr/>
            <p:nvPr/>
          </p:nvSpPr>
          <p:spPr>
            <a:xfrm rot="10800000">
              <a:off x="5048060" y="3094942"/>
              <a:ext cx="223838" cy="14128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63" name="Oval 62">
              <a:extLst>
                <a:ext uri="{FF2B5EF4-FFF2-40B4-BE49-F238E27FC236}">
                  <a16:creationId xmlns:a16="http://schemas.microsoft.com/office/drawing/2014/main" id="{BBE2D201-9CAF-4196-9C5A-5D338532A590}"/>
                </a:ext>
              </a:extLst>
            </p:cNvPr>
            <p:cNvSpPr/>
            <p:nvPr/>
          </p:nvSpPr>
          <p:spPr>
            <a:xfrm>
              <a:off x="7815264" y="1790701"/>
              <a:ext cx="606425" cy="6064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nvGrpSpPr>
            <p:cNvPr id="35848" name="Group 71">
              <a:extLst>
                <a:ext uri="{FF2B5EF4-FFF2-40B4-BE49-F238E27FC236}">
                  <a16:creationId xmlns:a16="http://schemas.microsoft.com/office/drawing/2014/main" id="{890847AA-9192-4E01-AA61-CD58782BC1EE}"/>
                </a:ext>
              </a:extLst>
            </p:cNvPr>
            <p:cNvGrpSpPr>
              <a:grpSpLocks/>
            </p:cNvGrpSpPr>
            <p:nvPr/>
          </p:nvGrpSpPr>
          <p:grpSpPr bwMode="auto">
            <a:xfrm>
              <a:off x="3503614" y="4222751"/>
              <a:ext cx="695325" cy="695325"/>
              <a:chOff x="11186511" y="8928271"/>
              <a:chExt cx="1852228" cy="1852228"/>
            </a:xfrm>
          </p:grpSpPr>
          <p:sp>
            <p:nvSpPr>
              <p:cNvPr id="25" name="Oval 24">
                <a:extLst>
                  <a:ext uri="{FF2B5EF4-FFF2-40B4-BE49-F238E27FC236}">
                    <a16:creationId xmlns:a16="http://schemas.microsoft.com/office/drawing/2014/main" id="{A17B064C-0E80-4EA1-B506-74FCF942E541}"/>
                  </a:ext>
                </a:extLst>
              </p:cNvPr>
              <p:cNvSpPr/>
              <p:nvPr/>
            </p:nvSpPr>
            <p:spPr>
              <a:xfrm>
                <a:off x="11186511" y="8928271"/>
                <a:ext cx="1852228" cy="1852228"/>
              </a:xfrm>
              <a:prstGeom prst="ellipse">
                <a:avLst/>
              </a:prstGeom>
              <a:solidFill>
                <a:srgbClr val="517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67" name="Oval 66">
                <a:extLst>
                  <a:ext uri="{FF2B5EF4-FFF2-40B4-BE49-F238E27FC236}">
                    <a16:creationId xmlns:a16="http://schemas.microsoft.com/office/drawing/2014/main" id="{14CB1A82-149B-4AB9-AE5D-0E21B1F23771}"/>
                  </a:ext>
                </a:extLst>
              </p:cNvPr>
              <p:cNvSpPr/>
              <p:nvPr/>
            </p:nvSpPr>
            <p:spPr>
              <a:xfrm>
                <a:off x="11304918" y="9046678"/>
                <a:ext cx="1615413" cy="16154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grpSp>
          <p:nvGrpSpPr>
            <p:cNvPr id="35849" name="Group 74">
              <a:extLst>
                <a:ext uri="{FF2B5EF4-FFF2-40B4-BE49-F238E27FC236}">
                  <a16:creationId xmlns:a16="http://schemas.microsoft.com/office/drawing/2014/main" id="{D8EC0220-162C-4696-A2F3-05B4E2CC4F87}"/>
                </a:ext>
              </a:extLst>
            </p:cNvPr>
            <p:cNvGrpSpPr>
              <a:grpSpLocks/>
            </p:cNvGrpSpPr>
            <p:nvPr/>
          </p:nvGrpSpPr>
          <p:grpSpPr bwMode="auto">
            <a:xfrm>
              <a:off x="6651626" y="4086226"/>
              <a:ext cx="873125" cy="862013"/>
              <a:chOff x="17667120" y="8928270"/>
              <a:chExt cx="2520000" cy="2520000"/>
            </a:xfrm>
          </p:grpSpPr>
          <p:sp>
            <p:nvSpPr>
              <p:cNvPr id="24" name="Oval 23">
                <a:extLst>
                  <a:ext uri="{FF2B5EF4-FFF2-40B4-BE49-F238E27FC236}">
                    <a16:creationId xmlns:a16="http://schemas.microsoft.com/office/drawing/2014/main" id="{E7CCF9DB-C585-484C-A9C4-77019E1331E2}"/>
                  </a:ext>
                </a:extLst>
              </p:cNvPr>
              <p:cNvSpPr>
                <a:spLocks noChangeAspect="1"/>
              </p:cNvSpPr>
              <p:nvPr/>
            </p:nvSpPr>
            <p:spPr>
              <a:xfrm>
                <a:off x="17667120" y="8928270"/>
                <a:ext cx="2520000" cy="2520000"/>
              </a:xfrm>
              <a:prstGeom prst="ellipse">
                <a:avLst/>
              </a:prstGeom>
              <a:solidFill>
                <a:srgbClr val="547F44"/>
              </a:solidFill>
              <a:ln w="0">
                <a:solidFill>
                  <a:srgbClr val="547F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74" name="Oval 73">
                <a:extLst>
                  <a:ext uri="{FF2B5EF4-FFF2-40B4-BE49-F238E27FC236}">
                    <a16:creationId xmlns:a16="http://schemas.microsoft.com/office/drawing/2014/main" id="{DA58B55D-EEBE-49F2-9198-A27603DB0C3F}"/>
                  </a:ext>
                </a:extLst>
              </p:cNvPr>
              <p:cNvSpPr>
                <a:spLocks noChangeAspect="1"/>
              </p:cNvSpPr>
              <p:nvPr/>
            </p:nvSpPr>
            <p:spPr>
              <a:xfrm>
                <a:off x="17818321" y="9076778"/>
                <a:ext cx="2203853" cy="2204420"/>
              </a:xfrm>
              <a:prstGeom prst="ellipse">
                <a:avLst/>
              </a:prstGeom>
              <a:solidFill>
                <a:schemeClr val="bg1"/>
              </a:solidFill>
              <a:ln>
                <a:solidFill>
                  <a:srgbClr val="547F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10254" name="TextBox 52">
              <a:extLst>
                <a:ext uri="{FF2B5EF4-FFF2-40B4-BE49-F238E27FC236}">
                  <a16:creationId xmlns:a16="http://schemas.microsoft.com/office/drawing/2014/main" id="{094E593F-B5EB-4FC6-9E4E-FAC8850E3C17}"/>
                </a:ext>
              </a:extLst>
            </p:cNvPr>
            <p:cNvSpPr txBox="1">
              <a:spLocks noChangeArrowheads="1"/>
            </p:cNvSpPr>
            <p:nvPr/>
          </p:nvSpPr>
          <p:spPr bwMode="auto">
            <a:xfrm>
              <a:off x="6462714" y="4395788"/>
              <a:ext cx="1285875" cy="254000"/>
            </a:xfrm>
            <a:prstGeom prst="rect">
              <a:avLst/>
            </a:prstGeom>
            <a:noFill/>
            <a:ln>
              <a:noFill/>
            </a:ln>
          </p:spPr>
          <p:txBody>
            <a:bodyPr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050" b="1" dirty="0">
                  <a:solidFill>
                    <a:srgbClr val="465E13"/>
                  </a:solidFill>
                  <a:latin typeface="Fira Sans"/>
                  <a:ea typeface="League Spartan"/>
                  <a:cs typeface="Poppins" panose="00000500000000000000" pitchFamily="50" charset="0"/>
                </a:rPr>
                <a:t>LEGISLATION</a:t>
              </a:r>
            </a:p>
          </p:txBody>
        </p:sp>
        <p:grpSp>
          <p:nvGrpSpPr>
            <p:cNvPr id="35851" name="Group 10">
              <a:extLst>
                <a:ext uri="{FF2B5EF4-FFF2-40B4-BE49-F238E27FC236}">
                  <a16:creationId xmlns:a16="http://schemas.microsoft.com/office/drawing/2014/main" id="{85CFF446-ECAE-4CEF-9AA0-1F578492BD71}"/>
                </a:ext>
              </a:extLst>
            </p:cNvPr>
            <p:cNvGrpSpPr>
              <a:grpSpLocks/>
            </p:cNvGrpSpPr>
            <p:nvPr/>
          </p:nvGrpSpPr>
          <p:grpSpPr bwMode="auto">
            <a:xfrm>
              <a:off x="2308226" y="1636713"/>
              <a:ext cx="944563" cy="946150"/>
              <a:chOff x="2807502" y="2056251"/>
              <a:chExt cx="2520000" cy="2520000"/>
            </a:xfrm>
          </p:grpSpPr>
          <p:grpSp>
            <p:nvGrpSpPr>
              <p:cNvPr id="35907" name="Group 68">
                <a:extLst>
                  <a:ext uri="{FF2B5EF4-FFF2-40B4-BE49-F238E27FC236}">
                    <a16:creationId xmlns:a16="http://schemas.microsoft.com/office/drawing/2014/main" id="{699636D9-C809-4740-B979-1E67F9A91675}"/>
                  </a:ext>
                </a:extLst>
              </p:cNvPr>
              <p:cNvGrpSpPr>
                <a:grpSpLocks noChangeAspect="1"/>
              </p:cNvGrpSpPr>
              <p:nvPr/>
            </p:nvGrpSpPr>
            <p:grpSpPr bwMode="auto">
              <a:xfrm>
                <a:off x="2807502" y="2056251"/>
                <a:ext cx="2520000" cy="2520000"/>
                <a:chOff x="3642400" y="2375071"/>
                <a:chExt cx="1852228" cy="1852228"/>
              </a:xfrm>
            </p:grpSpPr>
            <p:sp>
              <p:nvSpPr>
                <p:cNvPr id="5" name="Oval 4">
                  <a:extLst>
                    <a:ext uri="{FF2B5EF4-FFF2-40B4-BE49-F238E27FC236}">
                      <a16:creationId xmlns:a16="http://schemas.microsoft.com/office/drawing/2014/main" id="{7718B75C-AFF8-4682-B2E2-BCDEB1BBD97F}"/>
                    </a:ext>
                  </a:extLst>
                </p:cNvPr>
                <p:cNvSpPr/>
                <p:nvPr/>
              </p:nvSpPr>
              <p:spPr>
                <a:xfrm>
                  <a:off x="3642400" y="2375071"/>
                  <a:ext cx="1852228" cy="1852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60" name="Oval 59">
                  <a:extLst>
                    <a:ext uri="{FF2B5EF4-FFF2-40B4-BE49-F238E27FC236}">
                      <a16:creationId xmlns:a16="http://schemas.microsoft.com/office/drawing/2014/main" id="{18BEA2C9-B463-48BC-9EAF-BC39AC956323}"/>
                    </a:ext>
                  </a:extLst>
                </p:cNvPr>
                <p:cNvSpPr/>
                <p:nvPr/>
              </p:nvSpPr>
              <p:spPr>
                <a:xfrm>
                  <a:off x="3754468" y="2490057"/>
                  <a:ext cx="1615641" cy="161603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35908" name="TextBox 45">
                <a:extLst>
                  <a:ext uri="{FF2B5EF4-FFF2-40B4-BE49-F238E27FC236}">
                    <a16:creationId xmlns:a16="http://schemas.microsoft.com/office/drawing/2014/main" id="{4D1696E6-1A49-415B-8670-9CC7675294DB}"/>
                  </a:ext>
                </a:extLst>
              </p:cNvPr>
              <p:cNvSpPr txBox="1">
                <a:spLocks noChangeArrowheads="1"/>
              </p:cNvSpPr>
              <p:nvPr/>
            </p:nvSpPr>
            <p:spPr bwMode="auto">
              <a:xfrm>
                <a:off x="2911480" y="2664142"/>
                <a:ext cx="2393233" cy="12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1200" b="1" dirty="0">
                    <a:solidFill>
                      <a:srgbClr val="2C3C43"/>
                    </a:solidFill>
                    <a:latin typeface="Fira Sans" panose="020B0503050000020004" pitchFamily="34" charset="0"/>
                    <a:ea typeface="League Spartan"/>
                    <a:cs typeface="Poppins"/>
                  </a:rPr>
                  <a:t>PRE</a:t>
                </a:r>
              </a:p>
              <a:p>
                <a:pPr algn="ctr" eaLnBrk="1" hangingPunct="1"/>
                <a:r>
                  <a:rPr lang="en-US" altLang="en-US" sz="1200" b="1" dirty="0">
                    <a:solidFill>
                      <a:srgbClr val="2C3C43"/>
                    </a:solidFill>
                    <a:latin typeface="Fira Sans" panose="020B0503050000020004" pitchFamily="34" charset="0"/>
                    <a:ea typeface="League Spartan"/>
                    <a:cs typeface="Poppins"/>
                  </a:rPr>
                  <a:t>MANDATE</a:t>
                </a:r>
              </a:p>
            </p:txBody>
          </p:sp>
        </p:grpSp>
        <p:sp>
          <p:nvSpPr>
            <p:cNvPr id="10256" name="TextBox 37">
              <a:extLst>
                <a:ext uri="{FF2B5EF4-FFF2-40B4-BE49-F238E27FC236}">
                  <a16:creationId xmlns:a16="http://schemas.microsoft.com/office/drawing/2014/main" id="{FE4B7A5F-738C-46E2-A466-F0EAD32C98F6}"/>
                </a:ext>
              </a:extLst>
            </p:cNvPr>
            <p:cNvSpPr txBox="1">
              <a:spLocks noChangeArrowheads="1"/>
            </p:cNvSpPr>
            <p:nvPr/>
          </p:nvSpPr>
          <p:spPr bwMode="auto">
            <a:xfrm>
              <a:off x="4667373" y="2835391"/>
              <a:ext cx="1009416" cy="232733"/>
            </a:xfrm>
            <a:prstGeom prst="rect">
              <a:avLst/>
            </a:prstGeom>
            <a:solidFill>
              <a:srgbClr val="FFFF00"/>
            </a:solidFill>
            <a:ln>
              <a:noFill/>
            </a:ln>
          </p:spPr>
          <p:txBody>
            <a:bodyPr wrap="square"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125" b="1" dirty="0">
                  <a:solidFill>
                    <a:srgbClr val="2C3C43"/>
                  </a:solidFill>
                  <a:latin typeface="Fira Sans"/>
                  <a:ea typeface="League Spartan"/>
                  <a:cs typeface="Poppins" panose="00000500000000000000" pitchFamily="50" charset="0"/>
                </a:rPr>
                <a:t>WE ARE HERE</a:t>
              </a:r>
            </a:p>
          </p:txBody>
        </p:sp>
        <p:sp>
          <p:nvSpPr>
            <p:cNvPr id="10257" name="TextBox 39">
              <a:extLst>
                <a:ext uri="{FF2B5EF4-FFF2-40B4-BE49-F238E27FC236}">
                  <a16:creationId xmlns:a16="http://schemas.microsoft.com/office/drawing/2014/main" id="{0291AEE6-9C1A-4FAB-B06C-7FE0AF3266FA}"/>
                </a:ext>
              </a:extLst>
            </p:cNvPr>
            <p:cNvSpPr txBox="1">
              <a:spLocks noChangeArrowheads="1"/>
            </p:cNvSpPr>
            <p:nvPr/>
          </p:nvSpPr>
          <p:spPr bwMode="auto">
            <a:xfrm>
              <a:off x="5219211" y="3611605"/>
              <a:ext cx="1545616" cy="253916"/>
            </a:xfrm>
            <a:prstGeom prst="rect">
              <a:avLst/>
            </a:prstGeom>
            <a:noFill/>
            <a:ln>
              <a:noFill/>
            </a:ln>
          </p:spPr>
          <p:txBody>
            <a:bodyPr wrap="none"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050" b="1" dirty="0">
                  <a:solidFill>
                    <a:srgbClr val="2C3C43"/>
                  </a:solidFill>
                  <a:latin typeface="Fira Sans"/>
                  <a:ea typeface="League Spartan"/>
                  <a:cs typeface="Poppins" panose="00000500000000000000" pitchFamily="50" charset="0"/>
                </a:rPr>
                <a:t>Terms of Negotiations</a:t>
              </a:r>
            </a:p>
          </p:txBody>
        </p:sp>
        <p:sp>
          <p:nvSpPr>
            <p:cNvPr id="10259" name="TextBox 43">
              <a:extLst>
                <a:ext uri="{FF2B5EF4-FFF2-40B4-BE49-F238E27FC236}">
                  <a16:creationId xmlns:a16="http://schemas.microsoft.com/office/drawing/2014/main" id="{9DC777A3-C805-4B21-AB08-989D4A4FB10B}"/>
                </a:ext>
              </a:extLst>
            </p:cNvPr>
            <p:cNvSpPr txBox="1">
              <a:spLocks noChangeArrowheads="1"/>
            </p:cNvSpPr>
            <p:nvPr/>
          </p:nvSpPr>
          <p:spPr bwMode="auto">
            <a:xfrm>
              <a:off x="3581741" y="3879892"/>
              <a:ext cx="1374094" cy="253916"/>
            </a:xfrm>
            <a:prstGeom prst="rect">
              <a:avLst/>
            </a:prstGeom>
            <a:noFill/>
            <a:ln>
              <a:noFill/>
            </a:ln>
          </p:spPr>
          <p:txBody>
            <a:bodyPr wrap="none"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050" b="1" dirty="0">
                  <a:solidFill>
                    <a:srgbClr val="2C3C43"/>
                  </a:solidFill>
                  <a:latin typeface="Fira Sans"/>
                  <a:ea typeface="League Spartan"/>
                  <a:cs typeface="Poppins" panose="00000500000000000000" pitchFamily="50" charset="0"/>
                </a:rPr>
                <a:t>Deed of Settlement</a:t>
              </a:r>
            </a:p>
          </p:txBody>
        </p:sp>
        <p:sp>
          <p:nvSpPr>
            <p:cNvPr id="10260" name="TextBox 46">
              <a:extLst>
                <a:ext uri="{FF2B5EF4-FFF2-40B4-BE49-F238E27FC236}">
                  <a16:creationId xmlns:a16="http://schemas.microsoft.com/office/drawing/2014/main" id="{48909FB7-CAA7-49EB-9288-A6120C748758}"/>
                </a:ext>
              </a:extLst>
            </p:cNvPr>
            <p:cNvSpPr txBox="1">
              <a:spLocks noChangeArrowheads="1"/>
            </p:cNvSpPr>
            <p:nvPr/>
          </p:nvSpPr>
          <p:spPr bwMode="auto">
            <a:xfrm>
              <a:off x="3631112" y="5021305"/>
              <a:ext cx="2326279" cy="253916"/>
            </a:xfrm>
            <a:prstGeom prst="rect">
              <a:avLst/>
            </a:prstGeom>
            <a:noFill/>
            <a:ln>
              <a:noFill/>
            </a:ln>
          </p:spPr>
          <p:txBody>
            <a:bodyPr wrap="none"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050" b="1" dirty="0">
                  <a:solidFill>
                    <a:srgbClr val="2C3C43"/>
                  </a:solidFill>
                  <a:latin typeface="Fira Sans"/>
                  <a:ea typeface="League Spartan"/>
                  <a:cs typeface="Poppins" panose="00000500000000000000" pitchFamily="50" charset="0"/>
                </a:rPr>
                <a:t>Post Settlement Governance Entity</a:t>
              </a:r>
            </a:p>
          </p:txBody>
        </p:sp>
        <p:sp>
          <p:nvSpPr>
            <p:cNvPr id="10261" name="TextBox 1">
              <a:extLst>
                <a:ext uri="{FF2B5EF4-FFF2-40B4-BE49-F238E27FC236}">
                  <a16:creationId xmlns:a16="http://schemas.microsoft.com/office/drawing/2014/main" id="{0009714D-93B3-47E8-8BE1-3CAE00A87622}"/>
                </a:ext>
              </a:extLst>
            </p:cNvPr>
            <p:cNvSpPr txBox="1">
              <a:spLocks noChangeArrowheads="1"/>
            </p:cNvSpPr>
            <p:nvPr/>
          </p:nvSpPr>
          <p:spPr bwMode="auto">
            <a:xfrm>
              <a:off x="3858003" y="1063625"/>
              <a:ext cx="4485523" cy="438710"/>
            </a:xfrm>
            <a:prstGeom prst="rect">
              <a:avLst/>
            </a:prstGeom>
            <a:noFill/>
            <a:ln>
              <a:noFill/>
            </a:ln>
          </p:spPr>
          <p:txBody>
            <a:bodyPr wrap="none">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2251" b="1" dirty="0">
                  <a:solidFill>
                    <a:srgbClr val="2C3C43"/>
                  </a:solidFill>
                  <a:latin typeface="Fira Sans"/>
                  <a:ea typeface="+mn-ea"/>
                </a:rPr>
                <a:t>DIRECT NEGOTIATIONS ROADMAP</a:t>
              </a:r>
            </a:p>
          </p:txBody>
        </p:sp>
        <p:grpSp>
          <p:nvGrpSpPr>
            <p:cNvPr id="35857" name="Group 9">
              <a:extLst>
                <a:ext uri="{FF2B5EF4-FFF2-40B4-BE49-F238E27FC236}">
                  <a16:creationId xmlns:a16="http://schemas.microsoft.com/office/drawing/2014/main" id="{87FD9D0A-EC98-438C-BDB8-5805C9B9A5F6}"/>
                </a:ext>
              </a:extLst>
            </p:cNvPr>
            <p:cNvGrpSpPr>
              <a:grpSpLocks/>
            </p:cNvGrpSpPr>
            <p:nvPr/>
          </p:nvGrpSpPr>
          <p:grpSpPr bwMode="auto">
            <a:xfrm>
              <a:off x="6375401" y="1565276"/>
              <a:ext cx="944563" cy="944563"/>
              <a:chOff x="12552306" y="1864858"/>
              <a:chExt cx="2520000" cy="2520000"/>
            </a:xfrm>
          </p:grpSpPr>
          <p:grpSp>
            <p:nvGrpSpPr>
              <p:cNvPr id="35903" name="Group 67">
                <a:extLst>
                  <a:ext uri="{FF2B5EF4-FFF2-40B4-BE49-F238E27FC236}">
                    <a16:creationId xmlns:a16="http://schemas.microsoft.com/office/drawing/2014/main" id="{5E81F075-FE6B-4033-8C5B-F0E5F9E9E6B5}"/>
                  </a:ext>
                </a:extLst>
              </p:cNvPr>
              <p:cNvGrpSpPr>
                <a:grpSpLocks noChangeAspect="1"/>
              </p:cNvGrpSpPr>
              <p:nvPr/>
            </p:nvGrpSpPr>
            <p:grpSpPr bwMode="auto">
              <a:xfrm>
                <a:off x="12552306" y="1864858"/>
                <a:ext cx="2520000" cy="2520000"/>
                <a:chOff x="10148410" y="2375071"/>
                <a:chExt cx="1852228" cy="1852228"/>
              </a:xfrm>
            </p:grpSpPr>
            <p:sp>
              <p:nvSpPr>
                <p:cNvPr id="8" name="Oval 7">
                  <a:extLst>
                    <a:ext uri="{FF2B5EF4-FFF2-40B4-BE49-F238E27FC236}">
                      <a16:creationId xmlns:a16="http://schemas.microsoft.com/office/drawing/2014/main" id="{3DF42444-153C-49F4-BADB-13A3C6EF1359}"/>
                    </a:ext>
                  </a:extLst>
                </p:cNvPr>
                <p:cNvSpPr/>
                <p:nvPr/>
              </p:nvSpPr>
              <p:spPr>
                <a:xfrm>
                  <a:off x="10148410" y="2375071"/>
                  <a:ext cx="1852228" cy="1852228"/>
                </a:xfrm>
                <a:prstGeom prst="ellipse">
                  <a:avLst/>
                </a:prstGeom>
                <a:solidFill>
                  <a:srgbClr val="517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62" name="Oval 61">
                  <a:extLst>
                    <a:ext uri="{FF2B5EF4-FFF2-40B4-BE49-F238E27FC236}">
                      <a16:creationId xmlns:a16="http://schemas.microsoft.com/office/drawing/2014/main" id="{A360C9A0-994B-4E35-902D-80DD6F4160BB}"/>
                    </a:ext>
                  </a:extLst>
                </p:cNvPr>
                <p:cNvSpPr/>
                <p:nvPr/>
              </p:nvSpPr>
              <p:spPr>
                <a:xfrm>
                  <a:off x="10266703" y="2493364"/>
                  <a:ext cx="1615641" cy="16156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35904" name="TextBox 60">
                <a:extLst>
                  <a:ext uri="{FF2B5EF4-FFF2-40B4-BE49-F238E27FC236}">
                    <a16:creationId xmlns:a16="http://schemas.microsoft.com/office/drawing/2014/main" id="{D23EDA29-CDC1-4DC2-BE0E-1153B2BFCE96}"/>
                  </a:ext>
                </a:extLst>
              </p:cNvPr>
              <p:cNvSpPr txBox="1">
                <a:spLocks noChangeArrowheads="1"/>
              </p:cNvSpPr>
              <p:nvPr/>
            </p:nvSpPr>
            <p:spPr bwMode="auto">
              <a:xfrm>
                <a:off x="12658721" y="2593005"/>
                <a:ext cx="2413585" cy="12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1200" b="1">
                    <a:solidFill>
                      <a:srgbClr val="2C3C43"/>
                    </a:solidFill>
                    <a:latin typeface="Fira Sans" panose="020B0503050000020004" pitchFamily="34" charset="0"/>
                    <a:ea typeface="League Spartan"/>
                    <a:cs typeface="Poppins"/>
                  </a:rPr>
                  <a:t>MANDATE</a:t>
                </a:r>
              </a:p>
              <a:p>
                <a:pPr algn="ctr" eaLnBrk="1" hangingPunct="1"/>
                <a:r>
                  <a:rPr lang="en-US" altLang="en-US" sz="1200" b="1">
                    <a:solidFill>
                      <a:srgbClr val="2C3C43"/>
                    </a:solidFill>
                    <a:latin typeface="Fira Sans" panose="020B0503050000020004" pitchFamily="34" charset="0"/>
                    <a:ea typeface="League Spartan"/>
                    <a:cs typeface="Poppins"/>
                  </a:rPr>
                  <a:t>Vote 2019</a:t>
                </a:r>
              </a:p>
            </p:txBody>
          </p:sp>
        </p:grpSp>
        <p:grpSp>
          <p:nvGrpSpPr>
            <p:cNvPr id="35858" name="Group 3">
              <a:extLst>
                <a:ext uri="{FF2B5EF4-FFF2-40B4-BE49-F238E27FC236}">
                  <a16:creationId xmlns:a16="http://schemas.microsoft.com/office/drawing/2014/main" id="{2331C86C-8BE5-4DA3-879B-C7ADDE0E34D3}"/>
                </a:ext>
              </a:extLst>
            </p:cNvPr>
            <p:cNvGrpSpPr>
              <a:grpSpLocks/>
            </p:cNvGrpSpPr>
            <p:nvPr/>
          </p:nvGrpSpPr>
          <p:grpSpPr bwMode="auto">
            <a:xfrm>
              <a:off x="5595939" y="2928939"/>
              <a:ext cx="693737" cy="695325"/>
              <a:chOff x="19556413" y="3817938"/>
              <a:chExt cx="1852612" cy="1852612"/>
            </a:xfrm>
          </p:grpSpPr>
          <p:sp>
            <p:nvSpPr>
              <p:cNvPr id="7" name="Oval 6">
                <a:extLst>
                  <a:ext uri="{FF2B5EF4-FFF2-40B4-BE49-F238E27FC236}">
                    <a16:creationId xmlns:a16="http://schemas.microsoft.com/office/drawing/2014/main" id="{5B975893-3A64-4023-B6B0-631BD6298EAA}"/>
                  </a:ext>
                </a:extLst>
              </p:cNvPr>
              <p:cNvSpPr>
                <a:spLocks noChangeAspect="1"/>
              </p:cNvSpPr>
              <p:nvPr/>
            </p:nvSpPr>
            <p:spPr>
              <a:xfrm>
                <a:off x="19556413" y="3817938"/>
                <a:ext cx="1852612" cy="1852612"/>
              </a:xfrm>
              <a:prstGeom prst="ellipse">
                <a:avLst/>
              </a:prstGeom>
              <a:solidFill>
                <a:schemeClr val="accent2">
                  <a:lumMod val="40000"/>
                  <a:lumOff val="60000"/>
                </a:schemeClr>
              </a:solidFill>
              <a:ln w="57150">
                <a:solidFill>
                  <a:srgbClr val="547F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35902" name="TextBox 76">
                <a:extLst>
                  <a:ext uri="{FF2B5EF4-FFF2-40B4-BE49-F238E27FC236}">
                    <a16:creationId xmlns:a16="http://schemas.microsoft.com/office/drawing/2014/main" id="{EFEEBCDA-B03D-4C58-B768-EF16F03C3091}"/>
                  </a:ext>
                </a:extLst>
              </p:cNvPr>
              <p:cNvSpPr txBox="1">
                <a:spLocks noChangeArrowheads="1"/>
              </p:cNvSpPr>
              <p:nvPr/>
            </p:nvSpPr>
            <p:spPr bwMode="auto">
              <a:xfrm>
                <a:off x="19873583" y="4449842"/>
                <a:ext cx="1272252" cy="73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1200" b="1">
                    <a:solidFill>
                      <a:srgbClr val="2C3C43"/>
                    </a:solidFill>
                    <a:latin typeface="Fira Sans" panose="020B0503050000020004" pitchFamily="34" charset="0"/>
                    <a:ea typeface="League Spartan"/>
                    <a:cs typeface="Poppins"/>
                  </a:rPr>
                  <a:t>TON</a:t>
                </a:r>
              </a:p>
            </p:txBody>
          </p:sp>
        </p:grpSp>
        <p:grpSp>
          <p:nvGrpSpPr>
            <p:cNvPr id="35859" name="Group 2">
              <a:extLst>
                <a:ext uri="{FF2B5EF4-FFF2-40B4-BE49-F238E27FC236}">
                  <a16:creationId xmlns:a16="http://schemas.microsoft.com/office/drawing/2014/main" id="{18B53006-007B-414E-A1EC-0EBED6C75F36}"/>
                </a:ext>
              </a:extLst>
            </p:cNvPr>
            <p:cNvGrpSpPr>
              <a:grpSpLocks/>
            </p:cNvGrpSpPr>
            <p:nvPr/>
          </p:nvGrpSpPr>
          <p:grpSpPr bwMode="auto">
            <a:xfrm>
              <a:off x="3597940" y="2911475"/>
              <a:ext cx="1635384" cy="949498"/>
              <a:chOff x="12221565" y="5600700"/>
              <a:chExt cx="4357094" cy="2529072"/>
            </a:xfrm>
          </p:grpSpPr>
          <p:sp>
            <p:nvSpPr>
              <p:cNvPr id="6" name="Oval 5">
                <a:extLst>
                  <a:ext uri="{FF2B5EF4-FFF2-40B4-BE49-F238E27FC236}">
                    <a16:creationId xmlns:a16="http://schemas.microsoft.com/office/drawing/2014/main" id="{39A59117-E543-40A4-8EAD-A5764A548029}"/>
                  </a:ext>
                </a:extLst>
              </p:cNvPr>
              <p:cNvSpPr/>
              <p:nvPr/>
            </p:nvSpPr>
            <p:spPr>
              <a:xfrm>
                <a:off x="13349076" y="5600700"/>
                <a:ext cx="1852529" cy="1852060"/>
              </a:xfrm>
              <a:prstGeom prst="ellipse">
                <a:avLst/>
              </a:prstGeom>
              <a:solidFill>
                <a:schemeClr val="bg1"/>
              </a:solidFill>
              <a:ln w="57150">
                <a:solidFill>
                  <a:srgbClr val="547F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10258" name="TextBox 41">
                <a:extLst>
                  <a:ext uri="{FF2B5EF4-FFF2-40B4-BE49-F238E27FC236}">
                    <a16:creationId xmlns:a16="http://schemas.microsoft.com/office/drawing/2014/main" id="{88FC27A9-7A35-4795-B5B3-6DFDC746532A}"/>
                  </a:ext>
                </a:extLst>
              </p:cNvPr>
              <p:cNvSpPr txBox="1">
                <a:spLocks noChangeArrowheads="1"/>
              </p:cNvSpPr>
              <p:nvPr/>
            </p:nvSpPr>
            <p:spPr bwMode="auto">
              <a:xfrm>
                <a:off x="12221565" y="7422704"/>
                <a:ext cx="4357094" cy="707068"/>
              </a:xfrm>
              <a:prstGeom prst="rect">
                <a:avLst/>
              </a:prstGeom>
              <a:noFill/>
              <a:ln w="9525">
                <a:noFill/>
                <a:miter lim="800000"/>
                <a:headEnd/>
                <a:tailEnd/>
              </a:ln>
            </p:spPr>
            <p:txBody>
              <a:bodyPr wrap="none"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050" b="1" dirty="0">
                    <a:solidFill>
                      <a:srgbClr val="2C3C43"/>
                    </a:solidFill>
                    <a:latin typeface="Fira Sans"/>
                    <a:ea typeface="League Spartan"/>
                    <a:cs typeface="Poppins" panose="00000500000000000000" pitchFamily="50" charset="0"/>
                  </a:rPr>
                  <a:t>Agreement</a:t>
                </a:r>
                <a:r>
                  <a:rPr lang="en-US" altLang="en-US" sz="1125" b="1" dirty="0">
                    <a:solidFill>
                      <a:srgbClr val="2C3C43"/>
                    </a:solidFill>
                    <a:latin typeface="Fira Sans"/>
                    <a:ea typeface="League Spartan"/>
                    <a:cs typeface="Poppins" panose="00000500000000000000" pitchFamily="50" charset="0"/>
                  </a:rPr>
                  <a:t> In Principle</a:t>
                </a:r>
              </a:p>
            </p:txBody>
          </p:sp>
          <p:sp>
            <p:nvSpPr>
              <p:cNvPr id="35900" name="TextBox 77">
                <a:extLst>
                  <a:ext uri="{FF2B5EF4-FFF2-40B4-BE49-F238E27FC236}">
                    <a16:creationId xmlns:a16="http://schemas.microsoft.com/office/drawing/2014/main" id="{BD15E0D6-8369-4715-AE26-2E2A39630F3E}"/>
                  </a:ext>
                </a:extLst>
              </p:cNvPr>
              <p:cNvSpPr txBox="1">
                <a:spLocks noChangeArrowheads="1"/>
              </p:cNvSpPr>
              <p:nvPr/>
            </p:nvSpPr>
            <p:spPr bwMode="auto">
              <a:xfrm>
                <a:off x="13716294" y="6176357"/>
                <a:ext cx="1102728" cy="73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1200" b="1">
                    <a:solidFill>
                      <a:srgbClr val="2C3C43"/>
                    </a:solidFill>
                    <a:latin typeface="Fira Sans" panose="020B0503050000020004" pitchFamily="34" charset="0"/>
                    <a:ea typeface="League Spartan"/>
                    <a:cs typeface="Poppins"/>
                  </a:rPr>
                  <a:t>AIP</a:t>
                </a:r>
              </a:p>
            </p:txBody>
          </p:sp>
        </p:grpSp>
        <p:grpSp>
          <p:nvGrpSpPr>
            <p:cNvPr id="35860" name="Group 1">
              <a:extLst>
                <a:ext uri="{FF2B5EF4-FFF2-40B4-BE49-F238E27FC236}">
                  <a16:creationId xmlns:a16="http://schemas.microsoft.com/office/drawing/2014/main" id="{A3937CF3-56B2-46EE-A4DF-3282E6006422}"/>
                </a:ext>
              </a:extLst>
            </p:cNvPr>
            <p:cNvGrpSpPr>
              <a:grpSpLocks/>
            </p:cNvGrpSpPr>
            <p:nvPr/>
          </p:nvGrpSpPr>
          <p:grpSpPr bwMode="auto">
            <a:xfrm>
              <a:off x="2744789" y="3571876"/>
              <a:ext cx="695325" cy="695325"/>
              <a:chOff x="7686672" y="5521325"/>
              <a:chExt cx="1852613" cy="1852613"/>
            </a:xfrm>
          </p:grpSpPr>
          <p:sp>
            <p:nvSpPr>
              <p:cNvPr id="21" name="Oval 20">
                <a:extLst>
                  <a:ext uri="{FF2B5EF4-FFF2-40B4-BE49-F238E27FC236}">
                    <a16:creationId xmlns:a16="http://schemas.microsoft.com/office/drawing/2014/main" id="{3A097C74-2ADB-4754-AFDF-88760C096EFE}"/>
                  </a:ext>
                </a:extLst>
              </p:cNvPr>
              <p:cNvSpPr/>
              <p:nvPr/>
            </p:nvSpPr>
            <p:spPr>
              <a:xfrm>
                <a:off x="7686672" y="5521325"/>
                <a:ext cx="1852613" cy="1852613"/>
              </a:xfrm>
              <a:prstGeom prst="ellipse">
                <a:avLst/>
              </a:prstGeom>
              <a:solidFill>
                <a:schemeClr val="bg2"/>
              </a:solidFill>
              <a:ln w="57150">
                <a:solidFill>
                  <a:srgbClr val="547F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b="1" dirty="0">
                  <a:solidFill>
                    <a:srgbClr val="FFFFFF"/>
                  </a:solidFill>
                  <a:latin typeface="Fira Sans Light" panose="020B0403050000020004" pitchFamily="34" charset="0"/>
                </a:endParaRPr>
              </a:p>
            </p:txBody>
          </p:sp>
          <p:sp>
            <p:nvSpPr>
              <p:cNvPr id="35897" name="TextBox 78">
                <a:extLst>
                  <a:ext uri="{FF2B5EF4-FFF2-40B4-BE49-F238E27FC236}">
                    <a16:creationId xmlns:a16="http://schemas.microsoft.com/office/drawing/2014/main" id="{36BE7FA2-432C-4BB5-8E5B-04AEC6B2426F}"/>
                  </a:ext>
                </a:extLst>
              </p:cNvPr>
              <p:cNvSpPr txBox="1">
                <a:spLocks noChangeArrowheads="1"/>
              </p:cNvSpPr>
              <p:nvPr/>
            </p:nvSpPr>
            <p:spPr bwMode="auto">
              <a:xfrm>
                <a:off x="7973000" y="6144495"/>
                <a:ext cx="1273618" cy="73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1200" b="1">
                    <a:solidFill>
                      <a:srgbClr val="2C3C43"/>
                    </a:solidFill>
                    <a:latin typeface="Fira Sans" panose="020B0503050000020004" pitchFamily="34" charset="0"/>
                    <a:ea typeface="League Spartan"/>
                    <a:cs typeface="Poppins"/>
                  </a:rPr>
                  <a:t>DOS</a:t>
                </a:r>
              </a:p>
            </p:txBody>
          </p:sp>
        </p:grpSp>
        <p:grpSp>
          <p:nvGrpSpPr>
            <p:cNvPr id="35861" name="Group 10">
              <a:extLst>
                <a:ext uri="{FF2B5EF4-FFF2-40B4-BE49-F238E27FC236}">
                  <a16:creationId xmlns:a16="http://schemas.microsoft.com/office/drawing/2014/main" id="{CF1A961B-BD1E-4E35-B7D3-5A46789CD0BB}"/>
                </a:ext>
              </a:extLst>
            </p:cNvPr>
            <p:cNvGrpSpPr>
              <a:grpSpLocks/>
            </p:cNvGrpSpPr>
            <p:nvPr/>
          </p:nvGrpSpPr>
          <p:grpSpPr bwMode="auto">
            <a:xfrm>
              <a:off x="5078413" y="4227514"/>
              <a:ext cx="701366" cy="695325"/>
              <a:chOff x="4789488" y="8983663"/>
              <a:chExt cx="1871381" cy="1852612"/>
            </a:xfrm>
          </p:grpSpPr>
          <p:grpSp>
            <p:nvGrpSpPr>
              <p:cNvPr id="35892" name="Group 70">
                <a:extLst>
                  <a:ext uri="{FF2B5EF4-FFF2-40B4-BE49-F238E27FC236}">
                    <a16:creationId xmlns:a16="http://schemas.microsoft.com/office/drawing/2014/main" id="{921AFBD5-FEC9-4896-AD50-02B4B5B51981}"/>
                  </a:ext>
                </a:extLst>
              </p:cNvPr>
              <p:cNvGrpSpPr>
                <a:grpSpLocks/>
              </p:cNvGrpSpPr>
              <p:nvPr/>
            </p:nvGrpSpPr>
            <p:grpSpPr bwMode="auto">
              <a:xfrm>
                <a:off x="4789488" y="8983663"/>
                <a:ext cx="1851025" cy="1852612"/>
                <a:chOff x="4680501" y="8928271"/>
                <a:chExt cx="1852228" cy="1852228"/>
              </a:xfrm>
            </p:grpSpPr>
            <p:sp>
              <p:nvSpPr>
                <p:cNvPr id="23" name="Oval 22">
                  <a:extLst>
                    <a:ext uri="{FF2B5EF4-FFF2-40B4-BE49-F238E27FC236}">
                      <a16:creationId xmlns:a16="http://schemas.microsoft.com/office/drawing/2014/main" id="{67B71729-C94C-41F6-9A77-0331101CFEBD}"/>
                    </a:ext>
                  </a:extLst>
                </p:cNvPr>
                <p:cNvSpPr/>
                <p:nvPr/>
              </p:nvSpPr>
              <p:spPr>
                <a:xfrm>
                  <a:off x="4680501" y="8928271"/>
                  <a:ext cx="1852228" cy="1852228"/>
                </a:xfrm>
                <a:prstGeom prst="ellipse">
                  <a:avLst/>
                </a:prstGeom>
                <a:solidFill>
                  <a:srgbClr val="547F44"/>
                </a:solidFill>
                <a:ln w="44450">
                  <a:solidFill>
                    <a:srgbClr val="547F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66" name="Oval 65">
                  <a:extLst>
                    <a:ext uri="{FF2B5EF4-FFF2-40B4-BE49-F238E27FC236}">
                      <a16:creationId xmlns:a16="http://schemas.microsoft.com/office/drawing/2014/main" id="{4BA2282D-7367-4A75-8575-24D2E9100F4A}"/>
                    </a:ext>
                  </a:extLst>
                </p:cNvPr>
                <p:cNvSpPr/>
                <p:nvPr/>
              </p:nvSpPr>
              <p:spPr>
                <a:xfrm>
                  <a:off x="4752554" y="9033990"/>
                  <a:ext cx="1699644" cy="1674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10266" name="Rectangle 8">
                <a:extLst>
                  <a:ext uri="{FF2B5EF4-FFF2-40B4-BE49-F238E27FC236}">
                    <a16:creationId xmlns:a16="http://schemas.microsoft.com/office/drawing/2014/main" id="{DCF0B449-7EC2-4EEB-8225-497DBCBC6774}"/>
                  </a:ext>
                </a:extLst>
              </p:cNvPr>
              <p:cNvSpPr>
                <a:spLocks noChangeArrowheads="1"/>
              </p:cNvSpPr>
              <p:nvPr/>
            </p:nvSpPr>
            <p:spPr bwMode="auto">
              <a:xfrm>
                <a:off x="5081754" y="9558903"/>
                <a:ext cx="1579115" cy="799533"/>
              </a:xfrm>
              <a:prstGeom prst="rect">
                <a:avLst/>
              </a:prstGeom>
              <a:noFill/>
              <a:ln>
                <a:noFill/>
              </a:ln>
            </p:spPr>
            <p:txBody>
              <a:bodyPr wrap="none">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defTabSz="685388" eaLnBrk="1" hangingPunct="1">
                  <a:defRPr/>
                </a:pPr>
                <a:r>
                  <a:rPr lang="en-US" altLang="en-US" sz="1350" b="1" dirty="0">
                    <a:solidFill>
                      <a:srgbClr val="465E13"/>
                    </a:solidFill>
                    <a:latin typeface="Fira Sans"/>
                    <a:ea typeface="League Spartan"/>
                    <a:cs typeface="Poppins" panose="00000500000000000000" pitchFamily="50" charset="0"/>
                  </a:rPr>
                  <a:t>PSGE</a:t>
                </a:r>
                <a:endParaRPr lang="en-GB" altLang="en-US" sz="1350" dirty="0">
                  <a:solidFill>
                    <a:srgbClr val="000000"/>
                  </a:solidFill>
                  <a:ea typeface="League Spartan"/>
                  <a:cs typeface="Poppins" panose="00000500000000000000" pitchFamily="50" charset="0"/>
                </a:endParaRPr>
              </a:p>
            </p:txBody>
          </p:sp>
        </p:grpSp>
        <p:sp>
          <p:nvSpPr>
            <p:cNvPr id="10267" name="Rectangle 80">
              <a:extLst>
                <a:ext uri="{FF2B5EF4-FFF2-40B4-BE49-F238E27FC236}">
                  <a16:creationId xmlns:a16="http://schemas.microsoft.com/office/drawing/2014/main" id="{2D4D056D-87EA-4B45-8FEE-60F8A397149A}"/>
                </a:ext>
              </a:extLst>
            </p:cNvPr>
            <p:cNvSpPr>
              <a:spLocks noChangeArrowheads="1"/>
            </p:cNvSpPr>
            <p:nvPr/>
          </p:nvSpPr>
          <p:spPr bwMode="auto">
            <a:xfrm>
              <a:off x="3505200" y="4292600"/>
              <a:ext cx="723900" cy="508000"/>
            </a:xfrm>
            <a:prstGeom prst="rect">
              <a:avLst/>
            </a:prstGeom>
            <a:noFill/>
            <a:ln>
              <a:noFill/>
            </a:ln>
          </p:spPr>
          <p:txBody>
            <a:bodyPr wrap="none">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350" b="1" dirty="0">
                  <a:solidFill>
                    <a:srgbClr val="465E13"/>
                  </a:solidFill>
                  <a:latin typeface="Fira Sans"/>
                  <a:ea typeface="+mn-ea"/>
                </a:rPr>
                <a:t>IWI </a:t>
              </a:r>
            </a:p>
            <a:p>
              <a:pPr defTabSz="685388" eaLnBrk="1" hangingPunct="1">
                <a:defRPr/>
              </a:pPr>
              <a:r>
                <a:rPr lang="en-US" altLang="en-US" sz="1350" b="1" dirty="0">
                  <a:solidFill>
                    <a:srgbClr val="465E13"/>
                  </a:solidFill>
                  <a:latin typeface="Fira Sans"/>
                  <a:ea typeface="+mn-ea"/>
                </a:rPr>
                <a:t>RATIFY</a:t>
              </a:r>
              <a:endParaRPr lang="en-GB" altLang="en-US" sz="1350" dirty="0">
                <a:solidFill>
                  <a:srgbClr val="000000"/>
                </a:solidFill>
                <a:ea typeface="+mn-ea"/>
              </a:endParaRPr>
            </a:p>
          </p:txBody>
        </p:sp>
        <p:sp>
          <p:nvSpPr>
            <p:cNvPr id="10268" name="Subtitle 2">
              <a:extLst>
                <a:ext uri="{FF2B5EF4-FFF2-40B4-BE49-F238E27FC236}">
                  <a16:creationId xmlns:a16="http://schemas.microsoft.com/office/drawing/2014/main" id="{2B9C8CFA-A0BA-465E-BC83-3D1587F91940}"/>
                </a:ext>
              </a:extLst>
            </p:cNvPr>
            <p:cNvSpPr txBox="1">
              <a:spLocks noChangeArrowheads="1"/>
            </p:cNvSpPr>
            <p:nvPr/>
          </p:nvSpPr>
          <p:spPr bwMode="auto">
            <a:xfrm>
              <a:off x="3117850" y="2584451"/>
              <a:ext cx="5713413" cy="252413"/>
            </a:xfrm>
            <a:prstGeom prst="rect">
              <a:avLst/>
            </a:prstGeom>
            <a:solidFill>
              <a:srgbClr val="547F44"/>
            </a:solidFill>
            <a:ln>
              <a:noFill/>
            </a:ln>
          </p:spPr>
          <p:txBody>
            <a:bodyPr wrap="square" lIns="81580" tIns="40790" rIns="81580" bIns="40790">
              <a:spAutoFit/>
            </a:bodyPr>
            <a:lstStyle>
              <a:lvl1pPr defTabSz="1087438">
                <a:spcBef>
                  <a:spcPts val="2000"/>
                </a:spcBef>
                <a:buClr>
                  <a:schemeClr val="accent1"/>
                </a:buClr>
                <a:buSzPct val="80000"/>
                <a:buFont typeface="Wingdings 3" panose="05040102010807070707" pitchFamily="18" charset="2"/>
                <a:buChar char=""/>
                <a:defRPr sz="3500">
                  <a:solidFill>
                    <a:srgbClr val="404040"/>
                  </a:solidFill>
                  <a:latin typeface="Trebuchet MS" panose="020B0603020202020204" pitchFamily="34" charset="0"/>
                </a:defRPr>
              </a:lvl1pPr>
              <a:lvl2pPr marL="1087438" indent="-569913" defTabSz="1087438">
                <a:spcBef>
                  <a:spcPts val="2000"/>
                </a:spcBef>
                <a:buClr>
                  <a:schemeClr val="accent1"/>
                </a:buClr>
                <a:buSzPct val="80000"/>
                <a:buFont typeface="Wingdings 3" panose="05040102010807070707" pitchFamily="18" charset="2"/>
                <a:buChar char=""/>
                <a:defRPr sz="3100">
                  <a:solidFill>
                    <a:srgbClr val="404040"/>
                  </a:solidFill>
                  <a:latin typeface="Trebuchet MS" panose="020B0603020202020204" pitchFamily="34" charset="0"/>
                </a:defRPr>
              </a:lvl2pPr>
              <a:lvl3pPr marL="2174875" indent="-455613" defTabSz="1087438">
                <a:spcBef>
                  <a:spcPts val="2000"/>
                </a:spcBef>
                <a:buClr>
                  <a:schemeClr val="accent1"/>
                </a:buClr>
                <a:buSzPct val="80000"/>
                <a:buFont typeface="Wingdings 3" panose="05040102010807070707" pitchFamily="18" charset="2"/>
                <a:buChar char=""/>
                <a:defRPr sz="2700">
                  <a:solidFill>
                    <a:srgbClr val="404040"/>
                  </a:solidFill>
                  <a:latin typeface="Trebuchet MS" panose="020B0603020202020204" pitchFamily="34" charset="0"/>
                </a:defRPr>
              </a:lvl3pPr>
              <a:lvl4pPr marL="3262313" indent="-455613" defTabSz="1087438">
                <a:spcBef>
                  <a:spcPts val="2000"/>
                </a:spcBef>
                <a:buClr>
                  <a:schemeClr val="accent1"/>
                </a:buClr>
                <a:buSzPct val="80000"/>
                <a:buFont typeface="Wingdings 3" panose="05040102010807070707" pitchFamily="18" charset="2"/>
                <a:buChar char=""/>
                <a:defRPr sz="2300">
                  <a:solidFill>
                    <a:srgbClr val="404040"/>
                  </a:solidFill>
                  <a:latin typeface="Trebuchet MS" panose="020B0603020202020204" pitchFamily="34" charset="0"/>
                </a:defRPr>
              </a:lvl4pPr>
              <a:lvl5pPr marL="4349750" indent="-455613" defTabSz="1087438">
                <a:spcBef>
                  <a:spcPts val="2000"/>
                </a:spcBef>
                <a:buClr>
                  <a:schemeClr val="accent1"/>
                </a:buClr>
                <a:buSzPct val="80000"/>
                <a:buFont typeface="Wingdings 3" panose="05040102010807070707" pitchFamily="18" charset="2"/>
                <a:buChar char=""/>
                <a:defRPr sz="2300">
                  <a:solidFill>
                    <a:srgbClr val="404040"/>
                  </a:solidFill>
                  <a:latin typeface="Trebuchet MS" panose="020B0603020202020204" pitchFamily="34" charset="0"/>
                </a:defRPr>
              </a:lvl5pPr>
              <a:lvl6pPr marL="4806950" indent="-455613" defTabSz="1087438" eaLnBrk="0" fontAlgn="base" hangingPunct="0">
                <a:spcBef>
                  <a:spcPts val="2000"/>
                </a:spcBef>
                <a:spcAft>
                  <a:spcPct val="0"/>
                </a:spcAft>
                <a:buClr>
                  <a:schemeClr val="accent1"/>
                </a:buClr>
                <a:buSzPct val="80000"/>
                <a:buFont typeface="Wingdings 3" panose="05040102010807070707" pitchFamily="18" charset="2"/>
                <a:buChar char=""/>
                <a:defRPr sz="2300">
                  <a:solidFill>
                    <a:srgbClr val="404040"/>
                  </a:solidFill>
                  <a:latin typeface="Trebuchet MS" panose="020B0603020202020204" pitchFamily="34" charset="0"/>
                </a:defRPr>
              </a:lvl6pPr>
              <a:lvl7pPr marL="5264150" indent="-455613" defTabSz="1087438" eaLnBrk="0" fontAlgn="base" hangingPunct="0">
                <a:spcBef>
                  <a:spcPts val="2000"/>
                </a:spcBef>
                <a:spcAft>
                  <a:spcPct val="0"/>
                </a:spcAft>
                <a:buClr>
                  <a:schemeClr val="accent1"/>
                </a:buClr>
                <a:buSzPct val="80000"/>
                <a:buFont typeface="Wingdings 3" panose="05040102010807070707" pitchFamily="18" charset="2"/>
                <a:buChar char=""/>
                <a:defRPr sz="2300">
                  <a:solidFill>
                    <a:srgbClr val="404040"/>
                  </a:solidFill>
                  <a:latin typeface="Trebuchet MS" panose="020B0603020202020204" pitchFamily="34" charset="0"/>
                </a:defRPr>
              </a:lvl7pPr>
              <a:lvl8pPr marL="5721350" indent="-455613" defTabSz="1087438" eaLnBrk="0" fontAlgn="base" hangingPunct="0">
                <a:spcBef>
                  <a:spcPts val="2000"/>
                </a:spcBef>
                <a:spcAft>
                  <a:spcPct val="0"/>
                </a:spcAft>
                <a:buClr>
                  <a:schemeClr val="accent1"/>
                </a:buClr>
                <a:buSzPct val="80000"/>
                <a:buFont typeface="Wingdings 3" panose="05040102010807070707" pitchFamily="18" charset="2"/>
                <a:buChar char=""/>
                <a:defRPr sz="2300">
                  <a:solidFill>
                    <a:srgbClr val="404040"/>
                  </a:solidFill>
                  <a:latin typeface="Trebuchet MS" panose="020B0603020202020204" pitchFamily="34" charset="0"/>
                </a:defRPr>
              </a:lvl8pPr>
              <a:lvl9pPr marL="6178550" indent="-455613" defTabSz="1087438" eaLnBrk="0" fontAlgn="base" hangingPunct="0">
                <a:spcBef>
                  <a:spcPts val="2000"/>
                </a:spcBef>
                <a:spcAft>
                  <a:spcPct val="0"/>
                </a:spcAft>
                <a:buClr>
                  <a:schemeClr val="accent1"/>
                </a:buClr>
                <a:buSzPct val="80000"/>
                <a:buFont typeface="Wingdings 3" panose="05040102010807070707" pitchFamily="18" charset="2"/>
                <a:buChar char=""/>
                <a:defRPr sz="2300">
                  <a:solidFill>
                    <a:srgbClr val="404040"/>
                  </a:solidFill>
                  <a:latin typeface="Trebuchet MS" panose="020B0603020202020204" pitchFamily="34" charset="0"/>
                </a:defRPr>
              </a:lvl9pPr>
            </a:lstStyle>
            <a:p>
              <a:pPr algn="ctr" defTabSz="407898" eaLnBrk="1" hangingPunct="1">
                <a:lnSpc>
                  <a:spcPts val="1350"/>
                </a:lnSpc>
                <a:spcBef>
                  <a:spcPct val="20000"/>
                </a:spcBef>
                <a:buClrTx/>
                <a:buSzTx/>
                <a:buNone/>
                <a:defRPr/>
              </a:pPr>
              <a:r>
                <a:rPr lang="en-US" altLang="en-US" sz="1050" dirty="0">
                  <a:solidFill>
                    <a:srgbClr val="FFC000"/>
                  </a:solidFill>
                  <a:latin typeface="Fira Sans Light"/>
                  <a:ea typeface="Open Sans Light"/>
                  <a:cs typeface="Open Sans Light"/>
                </a:rPr>
                <a:t>Evidence &amp; Research Developed  &amp; Participation in Waitangi Claims Hearings 2016 - 2021</a:t>
              </a:r>
            </a:p>
          </p:txBody>
        </p:sp>
        <p:grpSp>
          <p:nvGrpSpPr>
            <p:cNvPr id="35864" name="Group 8">
              <a:extLst>
                <a:ext uri="{FF2B5EF4-FFF2-40B4-BE49-F238E27FC236}">
                  <a16:creationId xmlns:a16="http://schemas.microsoft.com/office/drawing/2014/main" id="{37231EA3-FB79-4247-AB2E-7630530C12C9}"/>
                </a:ext>
              </a:extLst>
            </p:cNvPr>
            <p:cNvGrpSpPr>
              <a:grpSpLocks/>
            </p:cNvGrpSpPr>
            <p:nvPr/>
          </p:nvGrpSpPr>
          <p:grpSpPr bwMode="auto">
            <a:xfrm>
              <a:off x="8653464" y="2251075"/>
              <a:ext cx="1044575" cy="769938"/>
              <a:chOff x="15898813" y="2234921"/>
              <a:chExt cx="2786062" cy="2052637"/>
            </a:xfrm>
          </p:grpSpPr>
          <p:grpSp>
            <p:nvGrpSpPr>
              <p:cNvPr id="35888" name="Group 89">
                <a:extLst>
                  <a:ext uri="{FF2B5EF4-FFF2-40B4-BE49-F238E27FC236}">
                    <a16:creationId xmlns:a16="http://schemas.microsoft.com/office/drawing/2014/main" id="{C02AD163-E584-4BF0-BB53-BA84E8527A8B}"/>
                  </a:ext>
                </a:extLst>
              </p:cNvPr>
              <p:cNvGrpSpPr>
                <a:grpSpLocks noChangeAspect="1"/>
              </p:cNvGrpSpPr>
              <p:nvPr/>
            </p:nvGrpSpPr>
            <p:grpSpPr bwMode="auto">
              <a:xfrm>
                <a:off x="16241713" y="2234921"/>
                <a:ext cx="2051050" cy="2052637"/>
                <a:chOff x="10148410" y="2375071"/>
                <a:chExt cx="1852228" cy="1852228"/>
              </a:xfrm>
            </p:grpSpPr>
            <p:sp>
              <p:nvSpPr>
                <p:cNvPr id="91" name="Oval 90">
                  <a:extLst>
                    <a:ext uri="{FF2B5EF4-FFF2-40B4-BE49-F238E27FC236}">
                      <a16:creationId xmlns:a16="http://schemas.microsoft.com/office/drawing/2014/main" id="{1925E2CF-8990-447B-9586-3C21E06EA545}"/>
                    </a:ext>
                  </a:extLst>
                </p:cNvPr>
                <p:cNvSpPr>
                  <a:spLocks noChangeAspect="1"/>
                </p:cNvSpPr>
                <p:nvPr/>
              </p:nvSpPr>
              <p:spPr>
                <a:xfrm>
                  <a:off x="10148468" y="2375071"/>
                  <a:ext cx="1850667" cy="1852228"/>
                </a:xfrm>
                <a:prstGeom prst="ellipse">
                  <a:avLst/>
                </a:prstGeom>
                <a:solidFill>
                  <a:srgbClr val="0070C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92" name="Oval 91">
                  <a:extLst>
                    <a:ext uri="{FF2B5EF4-FFF2-40B4-BE49-F238E27FC236}">
                      <a16:creationId xmlns:a16="http://schemas.microsoft.com/office/drawing/2014/main" id="{7FFE429E-0143-4B2B-B188-0E3FFACAA4EA}"/>
                    </a:ext>
                  </a:extLst>
                </p:cNvPr>
                <p:cNvSpPr/>
                <p:nvPr/>
              </p:nvSpPr>
              <p:spPr>
                <a:xfrm>
                  <a:off x="10267003" y="2489642"/>
                  <a:ext cx="1613598" cy="16154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35889" name="TextBox 92">
                <a:extLst>
                  <a:ext uri="{FF2B5EF4-FFF2-40B4-BE49-F238E27FC236}">
                    <a16:creationId xmlns:a16="http://schemas.microsoft.com/office/drawing/2014/main" id="{1ABAAA03-FCE1-4C6C-B9C9-DB75D9C26700}"/>
                  </a:ext>
                </a:extLst>
              </p:cNvPr>
              <p:cNvSpPr txBox="1">
                <a:spLocks noChangeArrowheads="1"/>
              </p:cNvSpPr>
              <p:nvPr/>
            </p:nvSpPr>
            <p:spPr bwMode="auto">
              <a:xfrm>
                <a:off x="15898813" y="2981607"/>
                <a:ext cx="2786062" cy="61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900" b="1">
                    <a:solidFill>
                      <a:srgbClr val="2C3C43"/>
                    </a:solidFill>
                    <a:latin typeface="Fira Sans" panose="020B0503050000020004" pitchFamily="34" charset="0"/>
                    <a:ea typeface="League Spartan"/>
                    <a:cs typeface="Poppins"/>
                  </a:rPr>
                  <a:t>Submissions</a:t>
                </a:r>
              </a:p>
            </p:txBody>
          </p:sp>
        </p:grpSp>
        <p:grpSp>
          <p:nvGrpSpPr>
            <p:cNvPr id="35865" name="Group 11">
              <a:extLst>
                <a:ext uri="{FF2B5EF4-FFF2-40B4-BE49-F238E27FC236}">
                  <a16:creationId xmlns:a16="http://schemas.microsoft.com/office/drawing/2014/main" id="{E802A297-9021-4031-B21D-151108BFB1EB}"/>
                </a:ext>
              </a:extLst>
            </p:cNvPr>
            <p:cNvGrpSpPr>
              <a:grpSpLocks/>
            </p:cNvGrpSpPr>
            <p:nvPr/>
          </p:nvGrpSpPr>
          <p:grpSpPr bwMode="auto">
            <a:xfrm>
              <a:off x="3794125" y="1601788"/>
              <a:ext cx="946150" cy="944562"/>
              <a:chOff x="6514027" y="1981152"/>
              <a:chExt cx="2520000" cy="2520000"/>
            </a:xfrm>
          </p:grpSpPr>
          <p:grpSp>
            <p:nvGrpSpPr>
              <p:cNvPr id="35884" name="Group 96">
                <a:extLst>
                  <a:ext uri="{FF2B5EF4-FFF2-40B4-BE49-F238E27FC236}">
                    <a16:creationId xmlns:a16="http://schemas.microsoft.com/office/drawing/2014/main" id="{9D41A0E6-90C6-4B4C-BEC9-42D6DB6A9D07}"/>
                  </a:ext>
                </a:extLst>
              </p:cNvPr>
              <p:cNvGrpSpPr>
                <a:grpSpLocks noChangeAspect="1"/>
              </p:cNvGrpSpPr>
              <p:nvPr/>
            </p:nvGrpSpPr>
            <p:grpSpPr bwMode="auto">
              <a:xfrm>
                <a:off x="6514027" y="1981152"/>
                <a:ext cx="2520000" cy="2520000"/>
                <a:chOff x="3642400" y="2375071"/>
                <a:chExt cx="1852228" cy="1852228"/>
              </a:xfrm>
            </p:grpSpPr>
            <p:sp>
              <p:nvSpPr>
                <p:cNvPr id="98" name="Oval 97">
                  <a:extLst>
                    <a:ext uri="{FF2B5EF4-FFF2-40B4-BE49-F238E27FC236}">
                      <a16:creationId xmlns:a16="http://schemas.microsoft.com/office/drawing/2014/main" id="{07E426ED-AC9D-4371-BB67-A4BA252F1633}"/>
                    </a:ext>
                  </a:extLst>
                </p:cNvPr>
                <p:cNvSpPr/>
                <p:nvPr/>
              </p:nvSpPr>
              <p:spPr>
                <a:xfrm>
                  <a:off x="3642400" y="2375071"/>
                  <a:ext cx="1852228" cy="1852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99" name="Oval 98">
                  <a:extLst>
                    <a:ext uri="{FF2B5EF4-FFF2-40B4-BE49-F238E27FC236}">
                      <a16:creationId xmlns:a16="http://schemas.microsoft.com/office/drawing/2014/main" id="{FF9C2C9C-0504-46AB-BE03-8D93FB144518}"/>
                    </a:ext>
                  </a:extLst>
                </p:cNvPr>
                <p:cNvSpPr/>
                <p:nvPr/>
              </p:nvSpPr>
              <p:spPr>
                <a:xfrm>
                  <a:off x="3754280" y="2490251"/>
                  <a:ext cx="1616038" cy="161564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35885" name="TextBox 99">
                <a:extLst>
                  <a:ext uri="{FF2B5EF4-FFF2-40B4-BE49-F238E27FC236}">
                    <a16:creationId xmlns:a16="http://schemas.microsoft.com/office/drawing/2014/main" id="{2835F501-456C-4578-9DDB-E3D5D95F87B7}"/>
                  </a:ext>
                </a:extLst>
              </p:cNvPr>
              <p:cNvSpPr txBox="1">
                <a:spLocks noChangeArrowheads="1"/>
              </p:cNvSpPr>
              <p:nvPr/>
            </p:nvSpPr>
            <p:spPr bwMode="auto">
              <a:xfrm>
                <a:off x="6570178" y="2518599"/>
                <a:ext cx="2393233" cy="172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1200" b="1">
                    <a:solidFill>
                      <a:srgbClr val="2C3C43"/>
                    </a:solidFill>
                    <a:latin typeface="Fira Sans" panose="020B0503050000020004" pitchFamily="34" charset="0"/>
                    <a:ea typeface="League Spartan"/>
                    <a:cs typeface="Poppins"/>
                  </a:rPr>
                  <a:t>2017 DRAFT</a:t>
                </a:r>
              </a:p>
              <a:p>
                <a:pPr algn="ctr" eaLnBrk="1" hangingPunct="1"/>
                <a:r>
                  <a:rPr lang="en-US" altLang="en-US" sz="1200" b="1">
                    <a:solidFill>
                      <a:srgbClr val="2C3C43"/>
                    </a:solidFill>
                    <a:latin typeface="Fira Sans" panose="020B0503050000020004" pitchFamily="34" charset="0"/>
                    <a:ea typeface="League Spartan"/>
                    <a:cs typeface="Poppins"/>
                  </a:rPr>
                  <a:t>Strategy</a:t>
                </a:r>
              </a:p>
            </p:txBody>
          </p:sp>
        </p:grpSp>
        <p:grpSp>
          <p:nvGrpSpPr>
            <p:cNvPr id="35866" name="Group 12">
              <a:extLst>
                <a:ext uri="{FF2B5EF4-FFF2-40B4-BE49-F238E27FC236}">
                  <a16:creationId xmlns:a16="http://schemas.microsoft.com/office/drawing/2014/main" id="{0A09C521-FCF7-41B7-8446-7E9F33B1332D}"/>
                </a:ext>
              </a:extLst>
            </p:cNvPr>
            <p:cNvGrpSpPr>
              <a:grpSpLocks/>
            </p:cNvGrpSpPr>
            <p:nvPr/>
          </p:nvGrpSpPr>
          <p:grpSpPr bwMode="auto">
            <a:xfrm>
              <a:off x="5102226" y="1709738"/>
              <a:ext cx="1046163" cy="773112"/>
              <a:chOff x="9565047" y="2302371"/>
              <a:chExt cx="2787314" cy="2060240"/>
            </a:xfrm>
          </p:grpSpPr>
          <p:grpSp>
            <p:nvGrpSpPr>
              <p:cNvPr id="35880" name="Group 100">
                <a:extLst>
                  <a:ext uri="{FF2B5EF4-FFF2-40B4-BE49-F238E27FC236}">
                    <a16:creationId xmlns:a16="http://schemas.microsoft.com/office/drawing/2014/main" id="{64CA7EEE-F15F-4492-A8CD-A05E5B060931}"/>
                  </a:ext>
                </a:extLst>
              </p:cNvPr>
              <p:cNvGrpSpPr>
                <a:grpSpLocks noChangeAspect="1"/>
              </p:cNvGrpSpPr>
              <p:nvPr/>
            </p:nvGrpSpPr>
            <p:grpSpPr bwMode="auto">
              <a:xfrm>
                <a:off x="9845620" y="2302371"/>
                <a:ext cx="2060240" cy="2060240"/>
                <a:chOff x="10148410" y="2375071"/>
                <a:chExt cx="1852228" cy="1852228"/>
              </a:xfrm>
            </p:grpSpPr>
            <p:sp>
              <p:nvSpPr>
                <p:cNvPr id="102" name="Oval 101">
                  <a:extLst>
                    <a:ext uri="{FF2B5EF4-FFF2-40B4-BE49-F238E27FC236}">
                      <a16:creationId xmlns:a16="http://schemas.microsoft.com/office/drawing/2014/main" id="{FA842822-25B9-4B59-90C4-39C10D71059E}"/>
                    </a:ext>
                  </a:extLst>
                </p:cNvPr>
                <p:cNvSpPr>
                  <a:spLocks noChangeAspect="1"/>
                </p:cNvSpPr>
                <p:nvPr/>
              </p:nvSpPr>
              <p:spPr>
                <a:xfrm>
                  <a:off x="10147133" y="2375071"/>
                  <a:ext cx="1851852" cy="1852228"/>
                </a:xfrm>
                <a:prstGeom prst="ellipse">
                  <a:avLst/>
                </a:prstGeom>
                <a:solidFill>
                  <a:srgbClr val="0070C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103" name="Oval 102">
                  <a:extLst>
                    <a:ext uri="{FF2B5EF4-FFF2-40B4-BE49-F238E27FC236}">
                      <a16:creationId xmlns:a16="http://schemas.microsoft.com/office/drawing/2014/main" id="{773D2880-F01F-4B52-B989-BE8CFA7059D4}"/>
                    </a:ext>
                  </a:extLst>
                </p:cNvPr>
                <p:cNvSpPr/>
                <p:nvPr/>
              </p:nvSpPr>
              <p:spPr>
                <a:xfrm>
                  <a:off x="10265014" y="2489171"/>
                  <a:ext cx="1616090" cy="161642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35881" name="TextBox 103">
                <a:extLst>
                  <a:ext uri="{FF2B5EF4-FFF2-40B4-BE49-F238E27FC236}">
                    <a16:creationId xmlns:a16="http://schemas.microsoft.com/office/drawing/2014/main" id="{92C403E1-46EC-476A-A4C5-8429823FFFB4}"/>
                  </a:ext>
                </a:extLst>
              </p:cNvPr>
              <p:cNvSpPr txBox="1">
                <a:spLocks noChangeArrowheads="1"/>
              </p:cNvSpPr>
              <p:nvPr/>
            </p:nvSpPr>
            <p:spPr bwMode="auto">
              <a:xfrm>
                <a:off x="9565047" y="3043942"/>
                <a:ext cx="2787314" cy="61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900" b="1">
                    <a:solidFill>
                      <a:srgbClr val="2C3C43"/>
                    </a:solidFill>
                    <a:latin typeface="Fira Sans" panose="020B0503050000020004" pitchFamily="34" charset="0"/>
                    <a:ea typeface="League Spartan"/>
                    <a:cs typeface="Poppins"/>
                  </a:rPr>
                  <a:t>Submissions</a:t>
                </a:r>
              </a:p>
            </p:txBody>
          </p:sp>
        </p:grpSp>
        <p:grpSp>
          <p:nvGrpSpPr>
            <p:cNvPr id="35867" name="Group 104">
              <a:extLst>
                <a:ext uri="{FF2B5EF4-FFF2-40B4-BE49-F238E27FC236}">
                  <a16:creationId xmlns:a16="http://schemas.microsoft.com/office/drawing/2014/main" id="{8F324FEB-0661-4AAD-B703-FDF7669ED3B9}"/>
                </a:ext>
              </a:extLst>
            </p:cNvPr>
            <p:cNvGrpSpPr>
              <a:grpSpLocks/>
            </p:cNvGrpSpPr>
            <p:nvPr/>
          </p:nvGrpSpPr>
          <p:grpSpPr bwMode="auto">
            <a:xfrm>
              <a:off x="8512176" y="4162425"/>
              <a:ext cx="695325" cy="693738"/>
              <a:chOff x="4680501" y="8928271"/>
              <a:chExt cx="1852228" cy="1852228"/>
            </a:xfrm>
          </p:grpSpPr>
          <p:sp>
            <p:nvSpPr>
              <p:cNvPr id="106" name="Oval 105">
                <a:extLst>
                  <a:ext uri="{FF2B5EF4-FFF2-40B4-BE49-F238E27FC236}">
                    <a16:creationId xmlns:a16="http://schemas.microsoft.com/office/drawing/2014/main" id="{85876141-DDA7-44ED-9588-9229EE32B2CA}"/>
                  </a:ext>
                </a:extLst>
              </p:cNvPr>
              <p:cNvSpPr/>
              <p:nvPr/>
            </p:nvSpPr>
            <p:spPr>
              <a:xfrm>
                <a:off x="4680501" y="8928271"/>
                <a:ext cx="1852228" cy="1852228"/>
              </a:xfrm>
              <a:prstGeom prst="ellipse">
                <a:avLst/>
              </a:prstGeom>
              <a:solidFill>
                <a:srgbClr val="547F44"/>
              </a:solidFill>
              <a:ln w="44450">
                <a:solidFill>
                  <a:srgbClr val="547F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107" name="Oval 106">
                <a:extLst>
                  <a:ext uri="{FF2B5EF4-FFF2-40B4-BE49-F238E27FC236}">
                    <a16:creationId xmlns:a16="http://schemas.microsoft.com/office/drawing/2014/main" id="{8AF3E848-ED27-4B30-A86B-D9F369A046BE}"/>
                  </a:ext>
                </a:extLst>
              </p:cNvPr>
              <p:cNvSpPr/>
              <p:nvPr/>
            </p:nvSpPr>
            <p:spPr>
              <a:xfrm>
                <a:off x="4781993" y="9046949"/>
                <a:ext cx="1615413" cy="1614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10274" name="Rectangle 108">
              <a:extLst>
                <a:ext uri="{FF2B5EF4-FFF2-40B4-BE49-F238E27FC236}">
                  <a16:creationId xmlns:a16="http://schemas.microsoft.com/office/drawing/2014/main" id="{C356A01D-D3CB-49AF-84CC-91567076A34C}"/>
                </a:ext>
              </a:extLst>
            </p:cNvPr>
            <p:cNvSpPr>
              <a:spLocks noChangeArrowheads="1"/>
            </p:cNvSpPr>
            <p:nvPr/>
          </p:nvSpPr>
          <p:spPr bwMode="auto">
            <a:xfrm>
              <a:off x="8637588" y="4291014"/>
              <a:ext cx="519694" cy="507831"/>
            </a:xfrm>
            <a:prstGeom prst="rect">
              <a:avLst/>
            </a:prstGeom>
            <a:noFill/>
            <a:ln>
              <a:noFill/>
            </a:ln>
          </p:spPr>
          <p:txBody>
            <a:bodyPr wrap="none">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defTabSz="685388" eaLnBrk="1" hangingPunct="1">
                <a:defRPr/>
              </a:pPr>
              <a:r>
                <a:rPr lang="en-US" altLang="en-US" sz="1350" b="1">
                  <a:solidFill>
                    <a:srgbClr val="465E13"/>
                  </a:solidFill>
                  <a:latin typeface="Fira Sans"/>
                  <a:ea typeface="+mn-ea"/>
                </a:rPr>
                <a:t>IMP </a:t>
              </a:r>
            </a:p>
            <a:p>
              <a:pPr defTabSz="685388" eaLnBrk="1" hangingPunct="1">
                <a:defRPr/>
              </a:pPr>
              <a:r>
                <a:rPr lang="en-US" altLang="en-US" sz="1350" b="1">
                  <a:solidFill>
                    <a:srgbClr val="465E13"/>
                  </a:solidFill>
                  <a:latin typeface="Fira Sans"/>
                  <a:ea typeface="+mn-ea"/>
                </a:rPr>
                <a:t>DOA</a:t>
              </a:r>
              <a:endParaRPr lang="en-GB" altLang="en-US" sz="1350">
                <a:solidFill>
                  <a:srgbClr val="000000"/>
                </a:solidFill>
                <a:ea typeface="+mn-ea"/>
              </a:endParaRPr>
            </a:p>
          </p:txBody>
        </p:sp>
        <p:sp>
          <p:nvSpPr>
            <p:cNvPr id="10275" name="TextBox 109">
              <a:extLst>
                <a:ext uri="{FF2B5EF4-FFF2-40B4-BE49-F238E27FC236}">
                  <a16:creationId xmlns:a16="http://schemas.microsoft.com/office/drawing/2014/main" id="{A89DB1D4-4077-43FB-BEE0-3575F2B04463}"/>
                </a:ext>
              </a:extLst>
            </p:cNvPr>
            <p:cNvSpPr txBox="1">
              <a:spLocks noChangeArrowheads="1"/>
            </p:cNvSpPr>
            <p:nvPr/>
          </p:nvSpPr>
          <p:spPr bwMode="auto">
            <a:xfrm>
              <a:off x="6250130" y="5011780"/>
              <a:ext cx="1579278" cy="253916"/>
            </a:xfrm>
            <a:prstGeom prst="rect">
              <a:avLst/>
            </a:prstGeom>
            <a:noFill/>
            <a:ln>
              <a:noFill/>
            </a:ln>
          </p:spPr>
          <p:txBody>
            <a:bodyPr wrap="none"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050" b="1" dirty="0">
                  <a:solidFill>
                    <a:srgbClr val="2C3C43"/>
                  </a:solidFill>
                  <a:latin typeface="Fira Sans"/>
                  <a:ea typeface="League Spartan"/>
                  <a:cs typeface="Poppins" panose="00000500000000000000" pitchFamily="50" charset="0"/>
                </a:rPr>
                <a:t>Settlement Legislation</a:t>
              </a:r>
            </a:p>
          </p:txBody>
        </p:sp>
        <p:sp>
          <p:nvSpPr>
            <p:cNvPr id="10276" name="TextBox 110">
              <a:extLst>
                <a:ext uri="{FF2B5EF4-FFF2-40B4-BE49-F238E27FC236}">
                  <a16:creationId xmlns:a16="http://schemas.microsoft.com/office/drawing/2014/main" id="{368D4003-DE5F-4A40-B183-293506DF4076}"/>
                </a:ext>
              </a:extLst>
            </p:cNvPr>
            <p:cNvSpPr txBox="1">
              <a:spLocks noChangeArrowheads="1"/>
            </p:cNvSpPr>
            <p:nvPr/>
          </p:nvSpPr>
          <p:spPr bwMode="auto">
            <a:xfrm>
              <a:off x="7669656" y="5021305"/>
              <a:ext cx="2666115" cy="253916"/>
            </a:xfrm>
            <a:prstGeom prst="rect">
              <a:avLst/>
            </a:prstGeom>
            <a:noFill/>
            <a:ln>
              <a:noFill/>
            </a:ln>
          </p:spPr>
          <p:txBody>
            <a:bodyPr wrap="none"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050" b="1" dirty="0">
                  <a:solidFill>
                    <a:srgbClr val="2C3C43"/>
                  </a:solidFill>
                  <a:latin typeface="Fira Sans"/>
                  <a:ea typeface="League Spartan"/>
                  <a:cs typeface="Poppins" panose="00000500000000000000" pitchFamily="50" charset="0"/>
                </a:rPr>
                <a:t>Implementation &amp; Distribution of Assets</a:t>
              </a:r>
            </a:p>
          </p:txBody>
        </p:sp>
        <p:grpSp>
          <p:nvGrpSpPr>
            <p:cNvPr id="35871" name="Group 9">
              <a:extLst>
                <a:ext uri="{FF2B5EF4-FFF2-40B4-BE49-F238E27FC236}">
                  <a16:creationId xmlns:a16="http://schemas.microsoft.com/office/drawing/2014/main" id="{B873BF73-323E-4792-A026-198371237AF6}"/>
                </a:ext>
              </a:extLst>
            </p:cNvPr>
            <p:cNvGrpSpPr>
              <a:grpSpLocks/>
            </p:cNvGrpSpPr>
            <p:nvPr/>
          </p:nvGrpSpPr>
          <p:grpSpPr bwMode="auto">
            <a:xfrm>
              <a:off x="7708901" y="1538288"/>
              <a:ext cx="944563" cy="944562"/>
              <a:chOff x="12552306" y="1864858"/>
              <a:chExt cx="2520000" cy="2520000"/>
            </a:xfrm>
          </p:grpSpPr>
          <p:grpSp>
            <p:nvGrpSpPr>
              <p:cNvPr id="35874" name="Group 67">
                <a:extLst>
                  <a:ext uri="{FF2B5EF4-FFF2-40B4-BE49-F238E27FC236}">
                    <a16:creationId xmlns:a16="http://schemas.microsoft.com/office/drawing/2014/main" id="{58AA7FFF-B014-4F46-AE26-F1070B5B4CDE}"/>
                  </a:ext>
                </a:extLst>
              </p:cNvPr>
              <p:cNvGrpSpPr>
                <a:grpSpLocks noChangeAspect="1"/>
              </p:cNvGrpSpPr>
              <p:nvPr/>
            </p:nvGrpSpPr>
            <p:grpSpPr bwMode="auto">
              <a:xfrm>
                <a:off x="12552306" y="1864858"/>
                <a:ext cx="2520000" cy="2520000"/>
                <a:chOff x="10148410" y="2375071"/>
                <a:chExt cx="1852228" cy="1852228"/>
              </a:xfrm>
            </p:grpSpPr>
            <p:sp>
              <p:nvSpPr>
                <p:cNvPr id="83" name="Oval 82">
                  <a:extLst>
                    <a:ext uri="{FF2B5EF4-FFF2-40B4-BE49-F238E27FC236}">
                      <a16:creationId xmlns:a16="http://schemas.microsoft.com/office/drawing/2014/main" id="{C675DE9A-4911-4A6B-BEC3-40F8477BED57}"/>
                    </a:ext>
                  </a:extLst>
                </p:cNvPr>
                <p:cNvSpPr/>
                <p:nvPr/>
              </p:nvSpPr>
              <p:spPr>
                <a:xfrm>
                  <a:off x="10148410" y="2375071"/>
                  <a:ext cx="1852228" cy="1852228"/>
                </a:xfrm>
                <a:prstGeom prst="ellipse">
                  <a:avLst/>
                </a:prstGeom>
                <a:solidFill>
                  <a:srgbClr val="517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84" name="Oval 83">
                  <a:extLst>
                    <a:ext uri="{FF2B5EF4-FFF2-40B4-BE49-F238E27FC236}">
                      <a16:creationId xmlns:a16="http://schemas.microsoft.com/office/drawing/2014/main" id="{1B99DF85-74BE-4572-9D97-EB513F381175}"/>
                    </a:ext>
                  </a:extLst>
                </p:cNvPr>
                <p:cNvSpPr/>
                <p:nvPr/>
              </p:nvSpPr>
              <p:spPr>
                <a:xfrm>
                  <a:off x="10266703" y="2493365"/>
                  <a:ext cx="1615641" cy="16156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grpSp>
          <p:sp>
            <p:nvSpPr>
              <p:cNvPr id="35875" name="TextBox 60">
                <a:extLst>
                  <a:ext uri="{FF2B5EF4-FFF2-40B4-BE49-F238E27FC236}">
                    <a16:creationId xmlns:a16="http://schemas.microsoft.com/office/drawing/2014/main" id="{CE996F33-FF91-47E5-8002-BFAE15517DBA}"/>
                  </a:ext>
                </a:extLst>
              </p:cNvPr>
              <p:cNvSpPr txBox="1">
                <a:spLocks noChangeArrowheads="1"/>
              </p:cNvSpPr>
              <p:nvPr/>
            </p:nvSpPr>
            <p:spPr bwMode="auto">
              <a:xfrm>
                <a:off x="12658721" y="2346782"/>
                <a:ext cx="2413585" cy="172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Georgia" panose="02040502050405020303" pitchFamily="18" charset="0"/>
                    <a:ea typeface="MS PGothic" panose="020B0600070205080204" pitchFamily="34" charset="-128"/>
                  </a:defRPr>
                </a:lvl1pPr>
                <a:lvl2pPr marL="742950" indent="-285750" defTabSz="684213">
                  <a:defRPr>
                    <a:solidFill>
                      <a:schemeClr val="tx1"/>
                    </a:solidFill>
                    <a:latin typeface="Georgia" panose="02040502050405020303" pitchFamily="18" charset="0"/>
                    <a:ea typeface="MS PGothic" panose="020B0600070205080204" pitchFamily="34" charset="-128"/>
                  </a:defRPr>
                </a:lvl2pPr>
                <a:lvl3pPr marL="1143000" indent="-228600" defTabSz="684213">
                  <a:defRPr>
                    <a:solidFill>
                      <a:schemeClr val="tx1"/>
                    </a:solidFill>
                    <a:latin typeface="Georgia" panose="02040502050405020303" pitchFamily="18" charset="0"/>
                    <a:ea typeface="MS PGothic" panose="020B0600070205080204" pitchFamily="34" charset="-128"/>
                  </a:defRPr>
                </a:lvl3pPr>
                <a:lvl4pPr marL="1600200" indent="-228600" defTabSz="684213">
                  <a:defRPr>
                    <a:solidFill>
                      <a:schemeClr val="tx1"/>
                    </a:solidFill>
                    <a:latin typeface="Georgia" panose="02040502050405020303" pitchFamily="18" charset="0"/>
                    <a:ea typeface="MS PGothic" panose="020B0600070205080204" pitchFamily="34" charset="-128"/>
                  </a:defRPr>
                </a:lvl4pPr>
                <a:lvl5pPr marL="2057400" indent="-228600" defTabSz="684213">
                  <a:defRPr>
                    <a:solidFill>
                      <a:schemeClr val="tx1"/>
                    </a:solidFill>
                    <a:latin typeface="Georgia" panose="02040502050405020303" pitchFamily="18"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algn="ctr" eaLnBrk="1" hangingPunct="1"/>
                <a:r>
                  <a:rPr lang="en-US" altLang="en-US" sz="900" b="1">
                    <a:solidFill>
                      <a:srgbClr val="2C3C43"/>
                    </a:solidFill>
                    <a:latin typeface="Fira Sans" panose="020B0503050000020004" pitchFamily="34" charset="0"/>
                    <a:ea typeface="League Spartan"/>
                    <a:cs typeface="Poppins"/>
                  </a:rPr>
                  <a:t>Draft Deed </a:t>
                </a:r>
              </a:p>
              <a:p>
                <a:pPr algn="ctr" eaLnBrk="1" hangingPunct="1"/>
                <a:r>
                  <a:rPr lang="en-US" altLang="en-US" sz="900" b="1">
                    <a:solidFill>
                      <a:srgbClr val="2C3C43"/>
                    </a:solidFill>
                    <a:latin typeface="Fira Sans" panose="020B0503050000020004" pitchFamily="34" charset="0"/>
                    <a:ea typeface="League Spartan"/>
                    <a:cs typeface="Poppins"/>
                  </a:rPr>
                  <a:t>Mandate Advertised</a:t>
                </a:r>
              </a:p>
              <a:p>
                <a:pPr algn="ctr" eaLnBrk="1" hangingPunct="1"/>
                <a:r>
                  <a:rPr lang="en-US" altLang="en-US" sz="900" b="1">
                    <a:solidFill>
                      <a:srgbClr val="2C3C43"/>
                    </a:solidFill>
                    <a:latin typeface="Fira Sans" panose="020B0503050000020004" pitchFamily="34" charset="0"/>
                    <a:ea typeface="League Spartan"/>
                    <a:cs typeface="Poppins"/>
                  </a:rPr>
                  <a:t>May 2020</a:t>
                </a:r>
              </a:p>
            </p:txBody>
          </p:sp>
        </p:grpSp>
        <p:sp>
          <p:nvSpPr>
            <p:cNvPr id="93" name="Oval 92">
              <a:extLst>
                <a:ext uri="{FF2B5EF4-FFF2-40B4-BE49-F238E27FC236}">
                  <a16:creationId xmlns:a16="http://schemas.microsoft.com/office/drawing/2014/main" id="{5B66D460-06BB-4C16-9531-9D2104FA2237}"/>
                </a:ext>
              </a:extLst>
            </p:cNvPr>
            <p:cNvSpPr>
              <a:spLocks noChangeAspect="1"/>
            </p:cNvSpPr>
            <p:nvPr/>
          </p:nvSpPr>
          <p:spPr>
            <a:xfrm>
              <a:off x="7077075" y="2936876"/>
              <a:ext cx="731838" cy="695325"/>
            </a:xfrm>
            <a:prstGeom prst="ellipse">
              <a:avLst/>
            </a:prstGeom>
            <a:solidFill>
              <a:schemeClr val="accent2">
                <a:lumMod val="40000"/>
                <a:lumOff val="60000"/>
              </a:schemeClr>
            </a:solidFill>
            <a:ln w="57150">
              <a:solidFill>
                <a:srgbClr val="547F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eaLnBrk="1" fontAlgn="auto" hangingPunct="1">
                <a:spcBef>
                  <a:spcPts val="0"/>
                </a:spcBef>
                <a:spcAft>
                  <a:spcPts val="0"/>
                </a:spcAft>
                <a:defRPr/>
              </a:pPr>
              <a:endParaRPr lang="en-US" sz="1350" dirty="0">
                <a:solidFill>
                  <a:srgbClr val="FFFFFF"/>
                </a:solidFill>
                <a:latin typeface="Fira Sans Light" panose="020B0403050000020004" pitchFamily="34" charset="0"/>
              </a:endParaRPr>
            </a:p>
          </p:txBody>
        </p:sp>
        <p:sp>
          <p:nvSpPr>
            <p:cNvPr id="94" name="TextBox 76">
              <a:extLst>
                <a:ext uri="{FF2B5EF4-FFF2-40B4-BE49-F238E27FC236}">
                  <a16:creationId xmlns:a16="http://schemas.microsoft.com/office/drawing/2014/main" id="{602971A8-40DC-4178-9319-1F13A76169FD}"/>
                </a:ext>
              </a:extLst>
            </p:cNvPr>
            <p:cNvSpPr txBox="1">
              <a:spLocks noChangeArrowheads="1"/>
            </p:cNvSpPr>
            <p:nvPr/>
          </p:nvSpPr>
          <p:spPr bwMode="auto">
            <a:xfrm>
              <a:off x="7048500" y="2986088"/>
              <a:ext cx="800100" cy="576262"/>
            </a:xfrm>
            <a:prstGeom prst="rect">
              <a:avLst/>
            </a:prstGeom>
            <a:solidFill>
              <a:schemeClr val="bg1">
                <a:alpha val="0"/>
              </a:schemeClr>
            </a:solidFill>
            <a:ln>
              <a:noFill/>
            </a:ln>
          </p:spPr>
          <p:txBody>
            <a:bodyPr anchor="ctr">
              <a:spAutoFit/>
            </a:bodyPr>
            <a:lstStyle>
              <a:lvl1pPr>
                <a:defRPr sz="3600">
                  <a:solidFill>
                    <a:schemeClr val="tx1"/>
                  </a:solidFill>
                  <a:latin typeface="Trebuchet MS" panose="020B0603020202020204" pitchFamily="34" charset="0"/>
                </a:defRPr>
              </a:lvl1pPr>
              <a:lvl2pPr marL="742950" indent="-285750">
                <a:defRPr sz="3600">
                  <a:solidFill>
                    <a:schemeClr val="tx1"/>
                  </a:solidFill>
                  <a:latin typeface="Trebuchet MS" panose="020B0603020202020204" pitchFamily="34" charset="0"/>
                </a:defRPr>
              </a:lvl2pPr>
              <a:lvl3pPr marL="1143000" indent="-228600">
                <a:defRPr sz="3600">
                  <a:solidFill>
                    <a:schemeClr val="tx1"/>
                  </a:solidFill>
                  <a:latin typeface="Trebuchet MS" panose="020B0603020202020204" pitchFamily="34" charset="0"/>
                </a:defRPr>
              </a:lvl3pPr>
              <a:lvl4pPr marL="1600200" indent="-228600">
                <a:defRPr sz="3600">
                  <a:solidFill>
                    <a:schemeClr val="tx1"/>
                  </a:solidFill>
                  <a:latin typeface="Trebuchet MS" panose="020B0603020202020204" pitchFamily="34" charset="0"/>
                </a:defRPr>
              </a:lvl4pPr>
              <a:lvl5pPr marL="2057400" indent="-228600">
                <a:defRPr sz="3600">
                  <a:solidFill>
                    <a:schemeClr val="tx1"/>
                  </a:solidFill>
                  <a:latin typeface="Trebuchet MS" panose="020B0603020202020204" pitchFamily="34" charset="0"/>
                </a:defRPr>
              </a:lvl5pPr>
              <a:lvl6pPr marL="2514600" indent="-228600" defTabSz="1827213" eaLnBrk="0" fontAlgn="base" hangingPunct="0">
                <a:spcBef>
                  <a:spcPct val="0"/>
                </a:spcBef>
                <a:spcAft>
                  <a:spcPct val="0"/>
                </a:spcAft>
                <a:defRPr sz="3600">
                  <a:solidFill>
                    <a:schemeClr val="tx1"/>
                  </a:solidFill>
                  <a:latin typeface="Trebuchet MS" panose="020B0603020202020204" pitchFamily="34" charset="0"/>
                </a:defRPr>
              </a:lvl6pPr>
              <a:lvl7pPr marL="2971800" indent="-228600" defTabSz="1827213" eaLnBrk="0" fontAlgn="base" hangingPunct="0">
                <a:spcBef>
                  <a:spcPct val="0"/>
                </a:spcBef>
                <a:spcAft>
                  <a:spcPct val="0"/>
                </a:spcAft>
                <a:defRPr sz="3600">
                  <a:solidFill>
                    <a:schemeClr val="tx1"/>
                  </a:solidFill>
                  <a:latin typeface="Trebuchet MS" panose="020B0603020202020204" pitchFamily="34" charset="0"/>
                </a:defRPr>
              </a:lvl7pPr>
              <a:lvl8pPr marL="3429000" indent="-228600" defTabSz="1827213" eaLnBrk="0" fontAlgn="base" hangingPunct="0">
                <a:spcBef>
                  <a:spcPct val="0"/>
                </a:spcBef>
                <a:spcAft>
                  <a:spcPct val="0"/>
                </a:spcAft>
                <a:defRPr sz="3600">
                  <a:solidFill>
                    <a:schemeClr val="tx1"/>
                  </a:solidFill>
                  <a:latin typeface="Trebuchet MS" panose="020B0603020202020204" pitchFamily="34" charset="0"/>
                </a:defRPr>
              </a:lvl8pPr>
              <a:lvl9pPr marL="3886200" indent="-228600" defTabSz="1827213" eaLnBrk="0" fontAlgn="base" hangingPunct="0">
                <a:spcBef>
                  <a:spcPct val="0"/>
                </a:spcBef>
                <a:spcAft>
                  <a:spcPct val="0"/>
                </a:spcAft>
                <a:defRPr sz="3600">
                  <a:solidFill>
                    <a:schemeClr val="tx1"/>
                  </a:solidFill>
                  <a:latin typeface="Trebuchet MS" panose="020B0603020202020204" pitchFamily="34" charset="0"/>
                </a:defRPr>
              </a:lvl9pPr>
            </a:lstStyle>
            <a:p>
              <a:pPr algn="ctr" defTabSz="685388" eaLnBrk="1" hangingPunct="1">
                <a:defRPr/>
              </a:pPr>
              <a:r>
                <a:rPr lang="en-US" altLang="en-US" sz="1050" b="1" dirty="0">
                  <a:solidFill>
                    <a:srgbClr val="2C3C43"/>
                  </a:solidFill>
                  <a:latin typeface="Fira Sans"/>
                  <a:ea typeface="League Spartan"/>
                  <a:cs typeface="Poppins" panose="00000500000000000000" pitchFamily="50" charset="0"/>
                </a:rPr>
                <a:t>Deed of </a:t>
              </a:r>
            </a:p>
            <a:p>
              <a:pPr algn="ctr" defTabSz="685388" eaLnBrk="1" hangingPunct="1">
                <a:defRPr/>
              </a:pPr>
              <a:r>
                <a:rPr lang="en-US" altLang="en-US" sz="1050" b="1" dirty="0">
                  <a:solidFill>
                    <a:srgbClr val="2C3C43"/>
                  </a:solidFill>
                  <a:latin typeface="Fira Sans"/>
                  <a:ea typeface="League Spartan"/>
                  <a:cs typeface="Poppins" panose="00000500000000000000" pitchFamily="50" charset="0"/>
                </a:rPr>
                <a:t>Mandate Mar 2021</a:t>
              </a:r>
            </a:p>
          </p:txBody>
        </p:sp>
      </p:grpSp>
      <p:pic>
        <p:nvPicPr>
          <p:cNvPr id="75" name="Picture 74" descr="Logo, company name&#10;&#10;Description automatically generated">
            <a:extLst>
              <a:ext uri="{FF2B5EF4-FFF2-40B4-BE49-F238E27FC236}">
                <a16:creationId xmlns:a16="http://schemas.microsoft.com/office/drawing/2014/main" id="{14176051-552F-4FAA-8EC7-41AAC587FE76}"/>
              </a:ext>
            </a:extLst>
          </p:cNvPr>
          <p:cNvPicPr>
            <a:picLocks noChangeAspect="1"/>
          </p:cNvPicPr>
          <p:nvPr/>
        </p:nvPicPr>
        <p:blipFill>
          <a:blip r:embed="rId3"/>
          <a:stretch>
            <a:fillRect/>
          </a:stretch>
        </p:blipFill>
        <p:spPr>
          <a:xfrm>
            <a:off x="381000" y="304800"/>
            <a:ext cx="939584" cy="457199"/>
          </a:xfrm>
          <a:prstGeom prst="rect">
            <a:avLst/>
          </a:prstGeom>
        </p:spPr>
      </p:pic>
      <p:sp>
        <p:nvSpPr>
          <p:cNvPr id="77" name="Footer Placeholder 2">
            <a:extLst>
              <a:ext uri="{FF2B5EF4-FFF2-40B4-BE49-F238E27FC236}">
                <a16:creationId xmlns:a16="http://schemas.microsoft.com/office/drawing/2014/main" id="{B40C8676-F325-4318-AAAF-7CEF140B6D4E}"/>
              </a:ext>
            </a:extLst>
          </p:cNvPr>
          <p:cNvSpPr txBox="1">
            <a:spLocks/>
          </p:cNvSpPr>
          <p:nvPr/>
        </p:nvSpPr>
        <p:spPr>
          <a:xfrm>
            <a:off x="615949" y="6375402"/>
            <a:ext cx="4826000" cy="273049"/>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9pPr>
          </a:lstStyle>
          <a:p>
            <a:pPr>
              <a:defRPr/>
            </a:pPr>
            <a:r>
              <a:rPr lang="en-US" sz="680">
                <a:latin typeface="+mj-lt"/>
              </a:rPr>
              <a:t>Hui a Rohe 2022-03-27 (c) 2022 Mōkai Pātea Waitangi Claims Trust</a:t>
            </a:r>
            <a:endParaRPr lang="en-US" sz="68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063B56B-AAE8-496D-904D-BB916D1AEDE8}"/>
              </a:ext>
            </a:extLst>
          </p:cNvPr>
          <p:cNvSpPr>
            <a:spLocks noGrp="1"/>
          </p:cNvSpPr>
          <p:nvPr>
            <p:ph type="title"/>
          </p:nvPr>
        </p:nvSpPr>
        <p:spPr>
          <a:xfrm>
            <a:off x="1285024" y="646112"/>
            <a:ext cx="8229600" cy="725487"/>
          </a:xfrm>
        </p:spPr>
        <p:txBody>
          <a:bodyPr/>
          <a:lstStyle/>
          <a:p>
            <a:r>
              <a:rPr lang="en-US" altLang="en-US" sz="4000" dirty="0"/>
              <a:t>Iwi Support to Negotiators</a:t>
            </a:r>
          </a:p>
        </p:txBody>
      </p:sp>
      <p:sp>
        <p:nvSpPr>
          <p:cNvPr id="32771" name="Content Placeholder 2">
            <a:extLst>
              <a:ext uri="{FF2B5EF4-FFF2-40B4-BE49-F238E27FC236}">
                <a16:creationId xmlns:a16="http://schemas.microsoft.com/office/drawing/2014/main" id="{5868DFDD-C649-4DD5-8FF1-42BCD54489CF}"/>
              </a:ext>
            </a:extLst>
          </p:cNvPr>
          <p:cNvSpPr>
            <a:spLocks noGrp="1"/>
          </p:cNvSpPr>
          <p:nvPr>
            <p:ph idx="1"/>
          </p:nvPr>
        </p:nvSpPr>
        <p:spPr>
          <a:xfrm>
            <a:off x="1320584" y="1712911"/>
            <a:ext cx="8229600" cy="4916488"/>
          </a:xfrm>
        </p:spPr>
        <p:txBody>
          <a:bodyPr>
            <a:normAutofit fontScale="92500" lnSpcReduction="10000"/>
          </a:bodyPr>
          <a:lstStyle/>
          <a:p>
            <a:pPr>
              <a:lnSpc>
                <a:spcPct val="150000"/>
              </a:lnSpc>
              <a:spcBef>
                <a:spcPct val="0"/>
              </a:spcBef>
              <a:buFont typeface="Wingdings" panose="05000000000000000000" pitchFamily="2" charset="2"/>
              <a:buChar char="Ø"/>
            </a:pPr>
            <a:r>
              <a:rPr lang="en-US" altLang="en-US" sz="2400" dirty="0"/>
              <a:t>Marae - </a:t>
            </a:r>
            <a:r>
              <a:rPr lang="en-US" altLang="en-US" sz="2400" dirty="0" err="1"/>
              <a:t>ToWN</a:t>
            </a:r>
            <a:r>
              <a:rPr lang="en-US" altLang="en-US" sz="2400" dirty="0"/>
              <a:t> Ministers visit in March</a:t>
            </a:r>
          </a:p>
          <a:p>
            <a:pPr>
              <a:lnSpc>
                <a:spcPct val="150000"/>
              </a:lnSpc>
              <a:spcBef>
                <a:spcPct val="0"/>
              </a:spcBef>
              <a:buFont typeface="Wingdings" panose="05000000000000000000" pitchFamily="2" charset="2"/>
              <a:buChar char="Ø"/>
            </a:pPr>
            <a:r>
              <a:rPr lang="en-US" altLang="en-US" sz="2400" dirty="0"/>
              <a:t>Wānanga - Identification of Crown Lands potentially available for Negotiation</a:t>
            </a:r>
          </a:p>
          <a:p>
            <a:pPr>
              <a:lnSpc>
                <a:spcPct val="150000"/>
              </a:lnSpc>
              <a:spcBef>
                <a:spcPct val="0"/>
              </a:spcBef>
              <a:buFont typeface="Wingdings" panose="05000000000000000000" pitchFamily="2" charset="2"/>
              <a:buChar char="Ø"/>
            </a:pPr>
            <a:r>
              <a:rPr lang="en-US" altLang="en-US" sz="2400" dirty="0"/>
              <a:t>Research - Identification of shared interests in adjoining land blocks which are not part of the ‘core’ </a:t>
            </a:r>
            <a:r>
              <a:rPr lang="en-US" altLang="en-US" sz="2400" dirty="0" err="1"/>
              <a:t>Mōkai</a:t>
            </a:r>
            <a:r>
              <a:rPr lang="en-US" altLang="en-US" sz="2400" dirty="0"/>
              <a:t> </a:t>
            </a:r>
            <a:r>
              <a:rPr lang="en-US" altLang="en-US" sz="2400" dirty="0" err="1"/>
              <a:t>Pātea</a:t>
            </a:r>
            <a:r>
              <a:rPr lang="en-US" altLang="en-US" sz="2400" dirty="0"/>
              <a:t> claims</a:t>
            </a:r>
          </a:p>
          <a:p>
            <a:pPr>
              <a:lnSpc>
                <a:spcPct val="150000"/>
              </a:lnSpc>
              <a:spcBef>
                <a:spcPct val="0"/>
              </a:spcBef>
              <a:buFont typeface="Wingdings" panose="05000000000000000000" pitchFamily="2" charset="2"/>
              <a:buChar char="Ø"/>
            </a:pPr>
            <a:r>
              <a:rPr lang="en-US" altLang="en-US" sz="2400" dirty="0"/>
              <a:t>Research - Development of a comprehensive land ownership register of tupuna from the 1800’s</a:t>
            </a:r>
          </a:p>
          <a:p>
            <a:pPr>
              <a:lnSpc>
                <a:spcPct val="150000"/>
              </a:lnSpc>
              <a:spcBef>
                <a:spcPct val="0"/>
              </a:spcBef>
              <a:buFont typeface="Wingdings" panose="05000000000000000000" pitchFamily="2" charset="2"/>
              <a:buChar char="Ø"/>
            </a:pPr>
            <a:r>
              <a:rPr lang="en-US" altLang="en-US" sz="2400" dirty="0" err="1"/>
              <a:t>Rūnanga</a:t>
            </a:r>
            <a:r>
              <a:rPr lang="en-US" altLang="en-US" sz="2400" dirty="0"/>
              <a:t> – reviewing Trust charter which outlines general principles of the distribution of assets and/or financial returns from settlement</a:t>
            </a:r>
          </a:p>
        </p:txBody>
      </p:sp>
      <p:sp>
        <p:nvSpPr>
          <p:cNvPr id="2" name="Footer Placeholder 1">
            <a:extLst>
              <a:ext uri="{FF2B5EF4-FFF2-40B4-BE49-F238E27FC236}">
                <a16:creationId xmlns:a16="http://schemas.microsoft.com/office/drawing/2014/main" id="{F83198FF-3146-4910-8C7F-2F07851C13E7}"/>
              </a:ext>
            </a:extLst>
          </p:cNvPr>
          <p:cNvSpPr>
            <a:spLocks noGrp="1"/>
          </p:cNvSpPr>
          <p:nvPr>
            <p:ph type="ftr" sz="quarter" idx="11"/>
          </p:nvPr>
        </p:nvSpPr>
        <p:spPr>
          <a:xfrm>
            <a:off x="609600" y="6283326"/>
            <a:ext cx="5054600" cy="365125"/>
          </a:xfrm>
        </p:spPr>
        <p:txBody>
          <a:bodyPr/>
          <a:lstStyle/>
          <a:p>
            <a:pPr>
              <a:defRPr/>
            </a:pPr>
            <a:r>
              <a:rPr lang="en-US"/>
              <a:t>Hui a Rohe 2022-08-14 (c) 2022 Mōkai Pātea Waitangi Claims Trust</a:t>
            </a:r>
            <a:endParaRPr lang="en-US" dirty="0"/>
          </a:p>
        </p:txBody>
      </p:sp>
      <p:sp>
        <p:nvSpPr>
          <p:cNvPr id="3" name="Slide Number Placeholder 2">
            <a:extLst>
              <a:ext uri="{FF2B5EF4-FFF2-40B4-BE49-F238E27FC236}">
                <a16:creationId xmlns:a16="http://schemas.microsoft.com/office/drawing/2014/main" id="{EBEF0757-F3D9-438B-B4E6-1477BB132623}"/>
              </a:ext>
            </a:extLst>
          </p:cNvPr>
          <p:cNvSpPr>
            <a:spLocks noGrp="1"/>
          </p:cNvSpPr>
          <p:nvPr>
            <p:ph type="sldNum" sz="quarter" idx="12"/>
          </p:nvPr>
        </p:nvSpPr>
        <p:spPr/>
        <p:txBody>
          <a:bodyPr/>
          <a:lstStyle/>
          <a:p>
            <a:pPr>
              <a:defRPr/>
            </a:pPr>
            <a:fld id="{DF962F37-EC1E-4D11-8086-A36FB2B0205C}" type="slidenum">
              <a:rPr lang="en-US" altLang="en-US" smtClean="0"/>
              <a:pPr>
                <a:defRPr/>
              </a:pPr>
              <a:t>9</a:t>
            </a:fld>
            <a:endParaRPr lang="en-US" altLang="en-US"/>
          </a:p>
        </p:txBody>
      </p:sp>
      <p:pic>
        <p:nvPicPr>
          <p:cNvPr id="6" name="Picture 5" descr="Logo, company name&#10;&#10;Description automatically generated">
            <a:extLst>
              <a:ext uri="{FF2B5EF4-FFF2-40B4-BE49-F238E27FC236}">
                <a16:creationId xmlns:a16="http://schemas.microsoft.com/office/drawing/2014/main" id="{C9F8161B-4B6B-4B4A-B10E-2B93A42AD92D}"/>
              </a:ext>
            </a:extLst>
          </p:cNvPr>
          <p:cNvPicPr>
            <a:picLocks noChangeAspect="1"/>
          </p:cNvPicPr>
          <p:nvPr/>
        </p:nvPicPr>
        <p:blipFill>
          <a:blip r:embed="rId2"/>
          <a:stretch>
            <a:fillRect/>
          </a:stretch>
        </p:blipFill>
        <p:spPr>
          <a:xfrm>
            <a:off x="381000" y="304800"/>
            <a:ext cx="939584" cy="457199"/>
          </a:xfrm>
          <a:prstGeom prst="rect">
            <a:avLst/>
          </a:prstGeom>
        </p:spPr>
      </p:pic>
    </p:spTree>
    <p:extLst>
      <p:ext uri="{BB962C8B-B14F-4D97-AF65-F5344CB8AC3E}">
        <p14:creationId xmlns:p14="http://schemas.microsoft.com/office/powerpoint/2010/main" val="2260783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MPMandate">
  <a:themeElements>
    <a:clrScheme name="Custom 3">
      <a:dk1>
        <a:srgbClr val="000000"/>
      </a:dk1>
      <a:lt1>
        <a:srgbClr val="FFFFFF"/>
      </a:lt1>
      <a:dk2>
        <a:srgbClr val="2C3C43"/>
      </a:dk2>
      <a:lt2>
        <a:srgbClr val="EBEBEB"/>
      </a:lt2>
      <a:accent1>
        <a:srgbClr val="465E13"/>
      </a:accent1>
      <a:accent2>
        <a:srgbClr val="5CB125"/>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PMandate" id="{FBED667D-7B9D-BB42-B962-05D6F7AB9A57}" vid="{2D45C553-6B75-1A4C-8559-D1784215CC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 Status Report.potx</Template>
  <TotalTime>0</TotalTime>
  <Words>1648</Words>
  <Application>Microsoft Office PowerPoint</Application>
  <PresentationFormat>Widescreen</PresentationFormat>
  <Paragraphs>219</Paragraphs>
  <Slides>19</Slides>
  <Notes>17</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Fira Sans</vt:lpstr>
      <vt:lpstr>Fira Sans Light</vt:lpstr>
      <vt:lpstr>Georgia</vt:lpstr>
      <vt:lpstr>Trebuchet MS</vt:lpstr>
      <vt:lpstr>Wingdings</vt:lpstr>
      <vt:lpstr>Wingdings 3</vt:lpstr>
      <vt:lpstr>MPMandate</vt:lpstr>
      <vt:lpstr>Mōkai Pātea Waitangi Claims Trust   Hui-a-Rohe Hybrid Hui</vt:lpstr>
      <vt:lpstr>Overview</vt:lpstr>
      <vt:lpstr>Housekeeping</vt:lpstr>
      <vt:lpstr>Hui process</vt:lpstr>
      <vt:lpstr>Mōkai Pātea Waitangi Claims Trust</vt:lpstr>
      <vt:lpstr>MPWCT Trusteeship</vt:lpstr>
      <vt:lpstr>Waitangi Tribunal claims update</vt:lpstr>
      <vt:lpstr>PowerPoint Presentation</vt:lpstr>
      <vt:lpstr>Iwi Support to Negotiators</vt:lpstr>
      <vt:lpstr>Negotiators Summary</vt:lpstr>
      <vt:lpstr>Redress</vt:lpstr>
      <vt:lpstr>Population </vt:lpstr>
      <vt:lpstr>PowerPoint Presentation</vt:lpstr>
      <vt:lpstr>PowerPoint Presentation</vt:lpstr>
      <vt:lpstr>PowerPoint Presentation</vt:lpstr>
      <vt:lpstr>PowerPoint Presentation</vt:lpstr>
      <vt:lpstr>PowerPoint Presentation</vt:lpstr>
      <vt:lpstr>PowerPoint Presentation</vt:lpstr>
      <vt:lpstr>Q&amp;A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2010-02-01T21:08:06Z</dcterms:created>
  <dcterms:modified xsi:type="dcterms:W3CDTF">2022-09-11T23:27:20Z</dcterms:modified>
</cp:coreProperties>
</file>